
<file path=[Content_Types].xml><?xml version="1.0" encoding="utf-8"?>
<Types xmlns="http://schemas.openxmlformats.org/package/2006/content-types">
  <Default Extension="png" ContentType="image/png"/>
  <Default Extension="jfif" ContentType="image/jpeg"/>
  <Default Extension="svg" ContentType="image/svg+xml"/>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301" r:id="rId3"/>
    <p:sldId id="326"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HORLE-STEFAN Carole" initials="SC" lastIdx="1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77BE"/>
    <a:srgbClr val="25AAE1"/>
    <a:srgbClr val="5CA1A6"/>
    <a:srgbClr val="FB971E"/>
    <a:srgbClr val="C91F30"/>
    <a:srgbClr val="804099"/>
    <a:srgbClr val="2A3B99"/>
    <a:srgbClr val="99C1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911" autoAdjust="0"/>
    <p:restoredTop sz="73885" autoAdjust="0"/>
  </p:normalViewPr>
  <p:slideViewPr>
    <p:cSldViewPr snapToGrid="0">
      <p:cViewPr varScale="1">
        <p:scale>
          <a:sx n="73" d="100"/>
          <a:sy n="73" d="100"/>
        </p:scale>
        <p:origin x="1536" y="77"/>
      </p:cViewPr>
      <p:guideLst>
        <p:guide orient="horz" pos="2160"/>
        <p:guide pos="3840"/>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23EB9C-1088-4C5A-B2F7-4897494A6A69}" type="datetimeFigureOut">
              <a:rPr lang="fr-FR" smtClean="0"/>
              <a:t>02/12/2021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1BF868-F065-4CB1-B006-D955F54879D9}" type="slidenum">
              <a:rPr lang="fr-FR" smtClean="0"/>
              <a:t>‹N°›</a:t>
            </a:fld>
            <a:endParaRPr lang="fr-FR"/>
          </a:p>
        </p:txBody>
      </p:sp>
    </p:spTree>
    <p:extLst>
      <p:ext uri="{BB962C8B-B14F-4D97-AF65-F5344CB8AC3E}">
        <p14:creationId xmlns:p14="http://schemas.microsoft.com/office/powerpoint/2010/main" val="479448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GB" sz="1200" kern="1200" dirty="0" smtClean="0">
                <a:solidFill>
                  <a:schemeClr val="tx1"/>
                </a:solidFill>
                <a:effectLst/>
                <a:latin typeface="+mn-lt"/>
                <a:ea typeface="+mn-ea"/>
                <a:cs typeface="+mn-cs"/>
              </a:rPr>
              <a:t>Hello everyone,</a:t>
            </a:r>
          </a:p>
          <a:p>
            <a:endParaRPr lang="fr-FR"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I’m </a:t>
            </a:r>
            <a:r>
              <a:rPr lang="en-GB" sz="1200" kern="1200" dirty="0" err="1" smtClean="0">
                <a:solidFill>
                  <a:schemeClr val="tx1"/>
                </a:solidFill>
                <a:effectLst/>
                <a:latin typeface="+mn-lt"/>
                <a:ea typeface="+mn-ea"/>
                <a:cs typeface="+mn-cs"/>
              </a:rPr>
              <a:t>Ollivier</a:t>
            </a:r>
            <a:r>
              <a:rPr lang="en-GB" sz="1200" kern="1200" dirty="0" smtClean="0">
                <a:solidFill>
                  <a:schemeClr val="tx1"/>
                </a:solidFill>
                <a:effectLst/>
                <a:latin typeface="+mn-lt"/>
                <a:ea typeface="+mn-ea"/>
                <a:cs typeface="+mn-cs"/>
              </a:rPr>
              <a:t> Haemmerlé</a:t>
            </a:r>
            <a:r>
              <a:rPr lang="fr-FR"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I’m P</a:t>
            </a:r>
            <a:r>
              <a:rPr lang="en-US" dirty="0" smtClean="0"/>
              <a:t>rofessor in computer science at Toulouse Jean-Jaures University since 2005</a:t>
            </a:r>
            <a:r>
              <a:rPr lang="en-US" baseline="0" dirty="0" smtClean="0"/>
              <a:t> and I </a:t>
            </a:r>
            <a:r>
              <a:rPr lang="en-US" dirty="0" smtClean="0"/>
              <a:t>conduct research on the theme of knowledge representation.</a:t>
            </a:r>
            <a:br>
              <a:rPr lang="en-US" dirty="0" smtClean="0"/>
            </a:br>
            <a:r>
              <a:rPr lang="en-US" dirty="0" smtClean="0"/>
              <a:t>I</a:t>
            </a:r>
            <a:r>
              <a:rPr lang="en-US" baseline="0" dirty="0" smtClean="0"/>
              <a:t> have the pleasure to</a:t>
            </a:r>
            <a:r>
              <a:rPr lang="en-US" dirty="0" smtClean="0"/>
              <a:t> </a:t>
            </a:r>
            <a:r>
              <a:rPr lang="en-US" dirty="0" err="1" smtClean="0"/>
              <a:t>chaire</a:t>
            </a:r>
            <a:r>
              <a:rPr lang="en-US" dirty="0" smtClean="0"/>
              <a:t> the association </a:t>
            </a:r>
            <a:r>
              <a:rPr lang="en-US" dirty="0" err="1" smtClean="0"/>
              <a:t>L’Université</a:t>
            </a:r>
            <a:r>
              <a:rPr lang="en-US" dirty="0" smtClean="0"/>
              <a:t> </a:t>
            </a:r>
            <a:r>
              <a:rPr lang="en-US" dirty="0" err="1" smtClean="0"/>
              <a:t>Numérique</a:t>
            </a:r>
            <a:r>
              <a:rPr lang="en-US" dirty="0" smtClean="0"/>
              <a:t> since it has</a:t>
            </a:r>
            <a:r>
              <a:rPr lang="en-US" baseline="0" dirty="0" smtClean="0"/>
              <a:t> been</a:t>
            </a:r>
            <a:r>
              <a:rPr lang="en-US" dirty="0" smtClean="0"/>
              <a:t> founded in 2017.</a:t>
            </a:r>
            <a:endParaRPr lang="fr-FR" sz="1200" kern="1200" dirty="0" smtClean="0">
              <a:solidFill>
                <a:schemeClr val="tx1"/>
              </a:solidFill>
              <a:effectLst/>
              <a:latin typeface="+mn-lt"/>
              <a:ea typeface="+mn-ea"/>
              <a:cs typeface="+mn-cs"/>
            </a:endParaRPr>
          </a:p>
          <a:p>
            <a:endParaRPr lang="fr-FR"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In</a:t>
            </a:r>
            <a:r>
              <a:rPr lang="en-GB" sz="1200" kern="1200" baseline="0" dirty="0" smtClean="0">
                <a:solidFill>
                  <a:schemeClr val="tx1"/>
                </a:solidFill>
                <a:effectLst/>
                <a:latin typeface="+mn-lt"/>
                <a:ea typeface="+mn-ea"/>
                <a:cs typeface="+mn-cs"/>
              </a:rPr>
              <a:t> a few words, I’ll present you </a:t>
            </a:r>
            <a:r>
              <a:rPr lang="en-GB" sz="1200" kern="1200" dirty="0" err="1" smtClean="0">
                <a:solidFill>
                  <a:schemeClr val="tx1"/>
                </a:solidFill>
                <a:effectLst/>
                <a:latin typeface="+mn-lt"/>
                <a:ea typeface="+mn-ea"/>
                <a:cs typeface="+mn-cs"/>
              </a:rPr>
              <a:t>L’Université</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Numérique</a:t>
            </a:r>
            <a:r>
              <a:rPr lang="en-GB" sz="1200" kern="1200" dirty="0" smtClean="0">
                <a:solidFill>
                  <a:schemeClr val="tx1"/>
                </a:solidFill>
                <a:effectLst/>
                <a:latin typeface="+mn-lt"/>
                <a:ea typeface="+mn-ea"/>
                <a:cs typeface="+mn-cs"/>
              </a:rPr>
              <a:t>, a French institution that promotes Open Education.</a:t>
            </a: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701BF868-F065-4CB1-B006-D955F54879D9}" type="slidenum">
              <a:rPr lang="fr-FR" smtClean="0"/>
              <a:t>1</a:t>
            </a:fld>
            <a:endParaRPr lang="fr-FR"/>
          </a:p>
        </p:txBody>
      </p:sp>
    </p:spTree>
    <p:extLst>
      <p:ext uri="{BB962C8B-B14F-4D97-AF65-F5344CB8AC3E}">
        <p14:creationId xmlns:p14="http://schemas.microsoft.com/office/powerpoint/2010/main" val="1043214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GB" sz="1200" kern="1200" dirty="0" err="1" smtClean="0">
                <a:solidFill>
                  <a:schemeClr val="tx1"/>
                </a:solidFill>
                <a:effectLst/>
                <a:latin typeface="+mn-lt"/>
                <a:ea typeface="+mn-ea"/>
                <a:cs typeface="+mn-cs"/>
              </a:rPr>
              <a:t>L’Université</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Numérique</a:t>
            </a:r>
            <a:r>
              <a:rPr lang="en-GB" sz="1200" kern="1200" dirty="0" smtClean="0">
                <a:solidFill>
                  <a:schemeClr val="tx1"/>
                </a:solidFill>
                <a:effectLst/>
                <a:latin typeface="+mn-lt"/>
                <a:ea typeface="+mn-ea"/>
                <a:cs typeface="+mn-cs"/>
              </a:rPr>
              <a:t> is first and foremost a meeting place where French universities and elite </a:t>
            </a:r>
            <a:r>
              <a:rPr lang="en-GB" sz="1200" kern="1200" dirty="0" err="1" smtClean="0">
                <a:solidFill>
                  <a:schemeClr val="tx1"/>
                </a:solidFill>
                <a:effectLst/>
                <a:latin typeface="+mn-lt"/>
                <a:ea typeface="+mn-ea"/>
                <a:cs typeface="+mn-cs"/>
              </a:rPr>
              <a:t>Grandes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Ecoles</a:t>
            </a:r>
            <a:r>
              <a:rPr lang="en-GB" sz="1200" kern="1200" dirty="0" smtClean="0">
                <a:solidFill>
                  <a:schemeClr val="tx1"/>
                </a:solidFill>
                <a:effectLst/>
                <a:latin typeface="+mn-lt"/>
                <a:ea typeface="+mn-ea"/>
                <a:cs typeface="+mn-cs"/>
              </a:rPr>
              <a:t> share their expertise and experience in the field of open education.</a:t>
            </a:r>
            <a:endParaRPr lang="fr-FR"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They can also receive advice and support about implementing the pedagogical and organizational transformations that digital technologies bring about.</a:t>
            </a:r>
            <a:endParaRPr lang="fr-FR"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fr-FR"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L’Université</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Numérique</a:t>
            </a:r>
            <a:r>
              <a:rPr lang="en-GB" sz="1200" kern="1200" dirty="0" smtClean="0">
                <a:solidFill>
                  <a:schemeClr val="tx1"/>
                </a:solidFill>
                <a:effectLst/>
                <a:latin typeface="+mn-lt"/>
                <a:ea typeface="+mn-ea"/>
                <a:cs typeface="+mn-cs"/>
              </a:rPr>
              <a:t> federates several areas of training:</a:t>
            </a:r>
            <a:endParaRPr lang="fr-FR"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business and economics,</a:t>
            </a:r>
            <a:endParaRPr lang="fr-FR"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healthcare and sports,</a:t>
            </a:r>
            <a:endParaRPr lang="fr-FR"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science,</a:t>
            </a:r>
            <a:endParaRPr lang="fr-FR"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engineering,</a:t>
            </a:r>
            <a:endParaRPr lang="fr-FR"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humanities,</a:t>
            </a:r>
            <a:endParaRPr lang="fr-FR"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sustainable development</a:t>
            </a:r>
            <a:endParaRPr lang="fr-FR"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and technology.</a:t>
            </a:r>
          </a:p>
          <a:p>
            <a:endParaRPr lang="fr-FR"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While these areas were organized initially as separate entities, they are now working in close cooperation in several projects to produce and adapt OER, and to accompany and promote their uses. We combine our disciplinary expertise with transversal actions.  We are working in disciplinary and thematic communities, with specific needs, but also for global goals as the development of transversal competences.</a:t>
            </a:r>
          </a:p>
          <a:p>
            <a:r>
              <a:rPr lang="en-US" sz="1200" kern="1200" dirty="0" smtClean="0">
                <a:solidFill>
                  <a:schemeClr val="tx1"/>
                </a:solidFill>
                <a:effectLst/>
                <a:latin typeface="+mn-lt"/>
                <a:ea typeface="+mn-ea"/>
                <a:cs typeface="+mn-cs"/>
              </a:rPr>
              <a:t>We successfully participate in numerous calls for projects and gain visibility and usefulness.</a:t>
            </a:r>
          </a:p>
          <a:p>
            <a:r>
              <a:rPr lang="en-GB" sz="1200" kern="1200" dirty="0" smtClean="0">
                <a:solidFill>
                  <a:schemeClr val="tx1"/>
                </a:solidFill>
                <a:effectLst/>
                <a:latin typeface="+mn-lt"/>
                <a:ea typeface="+mn-ea"/>
                <a:cs typeface="+mn-cs"/>
              </a:rPr>
              <a:t>For example:</a:t>
            </a:r>
            <a:endParaRPr lang="fr-FR"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 the French project </a:t>
            </a:r>
            <a:r>
              <a:rPr lang="en-GB" sz="1200" kern="1200" dirty="0" err="1" smtClean="0">
                <a:solidFill>
                  <a:schemeClr val="tx1"/>
                </a:solidFill>
                <a:effectLst/>
                <a:latin typeface="+mn-lt"/>
                <a:ea typeface="+mn-ea"/>
                <a:cs typeface="+mn-cs"/>
              </a:rPr>
              <a:t>PUNCHy</a:t>
            </a:r>
            <a:r>
              <a:rPr lang="en-GB" sz="1200" kern="1200" dirty="0" smtClean="0">
                <a:solidFill>
                  <a:schemeClr val="tx1"/>
                </a:solidFill>
                <a:effectLst/>
                <a:latin typeface="+mn-lt"/>
                <a:ea typeface="+mn-ea"/>
                <a:cs typeface="+mn-cs"/>
              </a:rPr>
              <a:t>, for the production and valorisation of </a:t>
            </a:r>
            <a:r>
              <a:rPr lang="en-GB" sz="1200" kern="1200" dirty="0" err="1" smtClean="0">
                <a:solidFill>
                  <a:schemeClr val="tx1"/>
                </a:solidFill>
                <a:effectLst/>
                <a:latin typeface="+mn-lt"/>
                <a:ea typeface="+mn-ea"/>
                <a:cs typeface="+mn-cs"/>
              </a:rPr>
              <a:t>remixable</a:t>
            </a:r>
            <a:r>
              <a:rPr lang="en-GB" sz="1200" kern="1200" dirty="0" smtClean="0">
                <a:solidFill>
                  <a:schemeClr val="tx1"/>
                </a:solidFill>
                <a:effectLst/>
                <a:latin typeface="+mn-lt"/>
                <a:ea typeface="+mn-ea"/>
                <a:cs typeface="+mn-cs"/>
              </a:rPr>
              <a:t> and adaptable micro-contents ;</a:t>
            </a:r>
            <a:endParaRPr lang="fr-FR" sz="1200" kern="1200" dirty="0" smtClean="0">
              <a:solidFill>
                <a:schemeClr val="tx1"/>
              </a:solidFill>
              <a:effectLst/>
              <a:latin typeface="+mn-lt"/>
              <a:ea typeface="+mn-ea"/>
              <a:cs typeface="+mn-cs"/>
            </a:endParaRPr>
          </a:p>
          <a:p>
            <a:pPr marL="0" lvl="0" indent="0">
              <a:buFontTx/>
              <a:buNone/>
            </a:pPr>
            <a:r>
              <a:rPr lang="en-GB" sz="1200" kern="1200" dirty="0" smtClean="0">
                <a:solidFill>
                  <a:schemeClr val="tx1"/>
                </a:solidFill>
                <a:effectLst/>
                <a:latin typeface="+mn-lt"/>
                <a:ea typeface="+mn-ea"/>
                <a:cs typeface="+mn-cs"/>
              </a:rPr>
              <a:t>- or, the French </a:t>
            </a:r>
            <a:r>
              <a:rPr lang="en-GB" sz="1200" kern="1200" dirty="0" err="1" smtClean="0">
                <a:solidFill>
                  <a:schemeClr val="tx1"/>
                </a:solidFill>
                <a:effectLst/>
                <a:latin typeface="+mn-lt"/>
                <a:ea typeface="+mn-ea"/>
                <a:cs typeface="+mn-cs"/>
              </a:rPr>
              <a:t>projet</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FlexiSanté</a:t>
            </a:r>
            <a:r>
              <a:rPr lang="en-GB" sz="1200" kern="1200" dirty="0" smtClean="0">
                <a:solidFill>
                  <a:schemeClr val="tx1"/>
                </a:solidFill>
                <a:effectLst/>
                <a:latin typeface="+mn-lt"/>
                <a:ea typeface="+mn-ea"/>
                <a:cs typeface="+mn-cs"/>
              </a:rPr>
              <a:t>, to hybridize and personalize health studies in France.</a:t>
            </a:r>
          </a:p>
          <a:p>
            <a:pPr marL="0" lvl="0" indent="0">
              <a:buFontTx/>
              <a:buNone/>
            </a:pP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Taken together, we represent over 27,000 open educational resources and a staff close to 40 Full Time equivalents.</a:t>
            </a:r>
            <a:endParaRPr lang="fr-FR"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 would like to underline the importance of scientific expertise. Indeed, all of our open educational resources are validated by thematic committees, that play a vital rule in our organization and operations.</a:t>
            </a:r>
            <a:endParaRPr lang="fr-FR" sz="1200" kern="1200" dirty="0" smtClean="0">
              <a:solidFill>
                <a:schemeClr val="tx1"/>
              </a:solidFill>
              <a:effectLst/>
              <a:latin typeface="+mn-lt"/>
              <a:ea typeface="+mn-ea"/>
              <a:cs typeface="+mn-cs"/>
            </a:endParaRPr>
          </a:p>
          <a:p>
            <a:endParaRPr lang="fr-FR" sz="1200" kern="1200" dirty="0" smtClean="0">
              <a:solidFill>
                <a:schemeClr val="tx1"/>
              </a:solidFill>
              <a:effectLst/>
              <a:latin typeface="+mn-lt"/>
              <a:ea typeface="+mn-ea"/>
              <a:cs typeface="+mn-cs"/>
            </a:endParaRPr>
          </a:p>
          <a:p>
            <a:r>
              <a:rPr lang="en-GB" sz="1200" kern="1200" dirty="0" err="1" smtClean="0">
                <a:solidFill>
                  <a:schemeClr val="tx1"/>
                </a:solidFill>
                <a:effectLst/>
                <a:latin typeface="+mn-lt"/>
                <a:ea typeface="+mn-ea"/>
                <a:cs typeface="+mn-cs"/>
              </a:rPr>
              <a:t>L’Université</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Numérique</a:t>
            </a:r>
            <a:r>
              <a:rPr lang="en-GB" sz="1200" kern="1200" dirty="0" smtClean="0">
                <a:solidFill>
                  <a:schemeClr val="tx1"/>
                </a:solidFill>
                <a:effectLst/>
                <a:latin typeface="+mn-lt"/>
                <a:ea typeface="+mn-ea"/>
                <a:cs typeface="+mn-cs"/>
              </a:rPr>
              <a:t> is today the operator for the French Ministry of Higher Education, Research and Innovation, with the mandate of representing French Higher Education in international bodies involved in Open Education. This </a:t>
            </a:r>
            <a:r>
              <a:rPr lang="en-US" sz="1200" kern="1200" dirty="0" smtClean="0">
                <a:solidFill>
                  <a:schemeClr val="tx1"/>
                </a:solidFill>
                <a:effectLst/>
                <a:latin typeface="+mn-lt"/>
                <a:ea typeface="+mn-ea"/>
                <a:cs typeface="+mn-cs"/>
              </a:rPr>
              <a:t>improves our recognition and notoriety.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These committees are made up of teacher-researchers, for the scientific aspects, and of technical and educational experts.</a:t>
            </a:r>
            <a:endParaRPr lang="fr-FR"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701BF868-F065-4CB1-B006-D955F54879D9}" type="slidenum">
              <a:rPr lang="fr-FR" smtClean="0"/>
              <a:t>2</a:t>
            </a:fld>
            <a:endParaRPr lang="fr-FR"/>
          </a:p>
        </p:txBody>
      </p:sp>
    </p:spTree>
    <p:extLst>
      <p:ext uri="{BB962C8B-B14F-4D97-AF65-F5344CB8AC3E}">
        <p14:creationId xmlns:p14="http://schemas.microsoft.com/office/powerpoint/2010/main" val="3820046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GB" sz="1200" kern="1200" smtClean="0">
                <a:solidFill>
                  <a:schemeClr val="tx1"/>
                </a:solidFill>
                <a:effectLst/>
                <a:latin typeface="+mn-lt"/>
                <a:ea typeface="+mn-ea"/>
                <a:cs typeface="+mn-cs"/>
              </a:rPr>
              <a:t>Drawing</a:t>
            </a:r>
            <a:r>
              <a:rPr lang="en-GB" sz="1200" kern="1200" baseline="0" smtClean="0">
                <a:solidFill>
                  <a:schemeClr val="tx1"/>
                </a:solidFill>
                <a:effectLst/>
                <a:latin typeface="+mn-lt"/>
                <a:ea typeface="+mn-ea"/>
                <a:cs typeface="+mn-cs"/>
              </a:rPr>
              <a:t> </a:t>
            </a:r>
            <a:r>
              <a:rPr lang="en-GB" sz="1200" kern="1200" baseline="0" dirty="0" smtClean="0">
                <a:solidFill>
                  <a:schemeClr val="tx1"/>
                </a:solidFill>
                <a:effectLst/>
                <a:latin typeface="+mn-lt"/>
                <a:ea typeface="+mn-ea"/>
                <a:cs typeface="+mn-cs"/>
              </a:rPr>
              <a:t>on our experience and our network, w</a:t>
            </a:r>
            <a:r>
              <a:rPr lang="en-GB" sz="1200" kern="1200" dirty="0" smtClean="0">
                <a:solidFill>
                  <a:schemeClr val="tx1"/>
                </a:solidFill>
                <a:effectLst/>
                <a:latin typeface="+mn-lt"/>
                <a:ea typeface="+mn-ea"/>
                <a:cs typeface="+mn-cs"/>
              </a:rPr>
              <a:t>e have extended and strengthened our international partnerships.</a:t>
            </a:r>
          </a:p>
          <a:p>
            <a:endParaRPr lang="fr-FR"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We have a very strong strategic partnership, working with ICDE and UNESCO on OER in francophone countries in sub-Saharan Africa.</a:t>
            </a:r>
            <a:endParaRPr lang="fr-FR"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Last June, we organized an online workshop on supporting the implementation of the UNESCO OER recommendation in francophone Africa, targeted at civil servants in ministries for higher education and presidents or rectors of universities. It was followed by an online meeting of ministers from several West African countries, organized by the UNESCO bureau in </a:t>
            </a:r>
            <a:r>
              <a:rPr lang="en-US" sz="1200" kern="1200" dirty="0" err="1" smtClean="0">
                <a:solidFill>
                  <a:schemeClr val="tx1"/>
                </a:solidFill>
                <a:effectLst/>
                <a:latin typeface="+mn-lt"/>
                <a:ea typeface="+mn-ea"/>
                <a:cs typeface="+mn-cs"/>
              </a:rPr>
              <a:t>Sénégal</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are also just starting a project in Togo with the organization France Education International. This project has several objectives, and we are principally involved to meet a need for capacity building of teaching teams and acculturation of students to digital tools.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have a strong presence at some international conferences too: Open Education Global, </a:t>
            </a:r>
            <a:r>
              <a:rPr lang="en-US" sz="1200" kern="1200" dirty="0" err="1" smtClean="0">
                <a:solidFill>
                  <a:schemeClr val="tx1"/>
                </a:solidFill>
                <a:effectLst/>
                <a:latin typeface="+mn-lt"/>
                <a:ea typeface="+mn-ea"/>
                <a:cs typeface="+mn-cs"/>
              </a:rPr>
              <a:t>OpenEd</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Confernce</a:t>
            </a:r>
            <a:r>
              <a:rPr lang="en-US" sz="1200" kern="1200" dirty="0" smtClean="0">
                <a:solidFill>
                  <a:schemeClr val="tx1"/>
                </a:solidFill>
                <a:effectLst/>
                <a:latin typeface="+mn-lt"/>
                <a:ea typeface="+mn-ea"/>
                <a:cs typeface="+mn-cs"/>
              </a:rPr>
              <a:t>, EDEN, online-</a:t>
            </a:r>
            <a:r>
              <a:rPr lang="en-US" sz="1200" kern="1200" dirty="0" err="1" smtClean="0">
                <a:solidFill>
                  <a:schemeClr val="tx1"/>
                </a:solidFill>
                <a:effectLst/>
                <a:latin typeface="+mn-lt"/>
                <a:ea typeface="+mn-ea"/>
                <a:cs typeface="+mn-cs"/>
              </a:rPr>
              <a:t>educa</a:t>
            </a:r>
            <a:r>
              <a:rPr lang="en-US" sz="1200" kern="1200" dirty="0" smtClean="0">
                <a:solidFill>
                  <a:schemeClr val="tx1"/>
                </a:solidFill>
                <a:effectLst/>
                <a:latin typeface="+mn-lt"/>
                <a:ea typeface="+mn-ea"/>
                <a:cs typeface="+mn-cs"/>
              </a:rPr>
              <a:t> and e-Learning Africa.</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And together, with European universities or networks, we have been partnering in European Union funded projects, with most recently a focus on</a:t>
            </a:r>
          </a:p>
          <a:p>
            <a:r>
              <a:rPr lang="en-US" sz="1200" kern="1200" dirty="0" smtClean="0">
                <a:solidFill>
                  <a:schemeClr val="tx1"/>
                </a:solidFill>
                <a:effectLst/>
                <a:latin typeface="+mn-lt"/>
                <a:ea typeface="+mn-ea"/>
                <a:cs typeface="+mn-cs"/>
              </a:rPr>
              <a:t>- virtual mobility</a:t>
            </a:r>
          </a:p>
          <a:p>
            <a:r>
              <a:rPr lang="en-US" sz="1200" kern="1200" dirty="0" smtClean="0">
                <a:solidFill>
                  <a:schemeClr val="tx1"/>
                </a:solidFill>
                <a:effectLst/>
                <a:latin typeface="+mn-lt"/>
                <a:ea typeface="+mn-ea"/>
                <a:cs typeface="+mn-cs"/>
              </a:rPr>
              <a:t>- competencies and skills,</a:t>
            </a:r>
          </a:p>
          <a:p>
            <a:r>
              <a:rPr lang="en-US" sz="1200" kern="1200" dirty="0" smtClean="0">
                <a:solidFill>
                  <a:schemeClr val="tx1"/>
                </a:solidFill>
                <a:effectLst/>
                <a:latin typeface="+mn-lt"/>
                <a:ea typeface="+mn-ea"/>
                <a:cs typeface="+mn-cs"/>
              </a:rPr>
              <a:t>- micro-credentials</a:t>
            </a:r>
          </a:p>
          <a:p>
            <a:r>
              <a:rPr lang="en-US" sz="1200" kern="1200" dirty="0" smtClean="0">
                <a:solidFill>
                  <a:schemeClr val="tx1"/>
                </a:solidFill>
                <a:effectLst/>
                <a:latin typeface="+mn-lt"/>
                <a:ea typeface="+mn-ea"/>
                <a:cs typeface="+mn-cs"/>
              </a:rPr>
              <a:t>- and mutual recognition agreements.</a:t>
            </a:r>
          </a:p>
          <a:p>
            <a:endParaRPr lang="fr-FR" dirty="0"/>
          </a:p>
        </p:txBody>
      </p:sp>
      <p:sp>
        <p:nvSpPr>
          <p:cNvPr id="4" name="Espace réservé du numéro de diapositive 3"/>
          <p:cNvSpPr>
            <a:spLocks noGrp="1"/>
          </p:cNvSpPr>
          <p:nvPr>
            <p:ph type="sldNum" sz="quarter" idx="10"/>
          </p:nvPr>
        </p:nvSpPr>
        <p:spPr/>
        <p:txBody>
          <a:bodyPr/>
          <a:lstStyle/>
          <a:p>
            <a:fld id="{701BF868-F065-4CB1-B006-D955F54879D9}" type="slidenum">
              <a:rPr lang="fr-FR" smtClean="0"/>
              <a:t>3</a:t>
            </a:fld>
            <a:endParaRPr lang="fr-FR"/>
          </a:p>
        </p:txBody>
      </p:sp>
    </p:spTree>
    <p:extLst>
      <p:ext uri="{BB962C8B-B14F-4D97-AF65-F5344CB8AC3E}">
        <p14:creationId xmlns:p14="http://schemas.microsoft.com/office/powerpoint/2010/main" val="3556547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dirty="0"/>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A33F764E-FC76-4D73-9F03-B612DFDA0C9D}" type="datetime1">
              <a:rPr lang="fr-FR" smtClean="0"/>
              <a:t>02/12/2021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06C159-6CA1-4D91-B262-6F9C75425C5C}" type="slidenum">
              <a:rPr lang="fr-FR" smtClean="0"/>
              <a:t>‹N°›</a:t>
            </a:fld>
            <a:endParaRPr lang="fr-FR"/>
          </a:p>
        </p:txBody>
      </p:sp>
      <p:pic>
        <p:nvPicPr>
          <p:cNvPr id="7" name="Picture 5" descr="L'UniversitÃ© NumÃ©rique"/>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2461" y="79284"/>
            <a:ext cx="2282574" cy="814103"/>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e 7"/>
          <p:cNvGrpSpPr/>
          <p:nvPr userDrawn="1"/>
        </p:nvGrpSpPr>
        <p:grpSpPr>
          <a:xfrm>
            <a:off x="789903" y="1097280"/>
            <a:ext cx="11402097" cy="174950"/>
            <a:chOff x="119343" y="1194232"/>
            <a:chExt cx="10800000" cy="672358"/>
          </a:xfrm>
        </p:grpSpPr>
        <p:sp>
          <p:nvSpPr>
            <p:cNvPr id="9" name="Rectangle 8"/>
            <p:cNvSpPr/>
            <p:nvPr/>
          </p:nvSpPr>
          <p:spPr>
            <a:xfrm>
              <a:off x="119343" y="1194237"/>
              <a:ext cx="1350000" cy="672353"/>
            </a:xfrm>
            <a:prstGeom prst="rect">
              <a:avLst/>
            </a:prstGeom>
            <a:solidFill>
              <a:srgbClr val="99C1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9569343" y="1194232"/>
              <a:ext cx="1350000" cy="672353"/>
            </a:xfrm>
            <a:prstGeom prst="rect">
              <a:avLst/>
            </a:prstGeom>
            <a:solidFill>
              <a:srgbClr val="FB97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8219343" y="1194232"/>
              <a:ext cx="1350000" cy="672353"/>
            </a:xfrm>
            <a:prstGeom prst="rect">
              <a:avLst/>
            </a:prstGeom>
            <a:solidFill>
              <a:srgbClr val="C91F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6869343" y="1194232"/>
              <a:ext cx="1350000" cy="672353"/>
            </a:xfrm>
            <a:prstGeom prst="rect">
              <a:avLst/>
            </a:prstGeom>
            <a:solidFill>
              <a:srgbClr val="804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5519343" y="1194233"/>
              <a:ext cx="1350000" cy="672353"/>
            </a:xfrm>
            <a:prstGeom prst="rect">
              <a:avLst/>
            </a:prstGeom>
            <a:solidFill>
              <a:srgbClr val="2A3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4169343" y="1194234"/>
              <a:ext cx="1350000" cy="672353"/>
            </a:xfrm>
            <a:prstGeom prst="rect">
              <a:avLst/>
            </a:prstGeom>
            <a:solidFill>
              <a:srgbClr val="0E7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2819343" y="1194234"/>
              <a:ext cx="1350000" cy="672353"/>
            </a:xfrm>
            <a:prstGeom prst="rect">
              <a:avLst/>
            </a:prstGeom>
            <a:solidFill>
              <a:srgbClr val="25AA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15"/>
            <p:cNvSpPr/>
            <p:nvPr/>
          </p:nvSpPr>
          <p:spPr>
            <a:xfrm>
              <a:off x="1469343" y="1194234"/>
              <a:ext cx="1350000" cy="672353"/>
            </a:xfrm>
            <a:prstGeom prst="rect">
              <a:avLst/>
            </a:prstGeom>
            <a:solidFill>
              <a:srgbClr val="5CA1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7" name="Groupe 16"/>
          <p:cNvGrpSpPr/>
          <p:nvPr userDrawn="1"/>
        </p:nvGrpSpPr>
        <p:grpSpPr>
          <a:xfrm>
            <a:off x="789902" y="6134115"/>
            <a:ext cx="11402097" cy="174950"/>
            <a:chOff x="119343" y="1194232"/>
            <a:chExt cx="10800000" cy="672358"/>
          </a:xfrm>
        </p:grpSpPr>
        <p:sp>
          <p:nvSpPr>
            <p:cNvPr id="18" name="Rectangle 17"/>
            <p:cNvSpPr/>
            <p:nvPr/>
          </p:nvSpPr>
          <p:spPr>
            <a:xfrm>
              <a:off x="119343" y="1194237"/>
              <a:ext cx="1350000" cy="672353"/>
            </a:xfrm>
            <a:prstGeom prst="rect">
              <a:avLst/>
            </a:prstGeom>
            <a:solidFill>
              <a:srgbClr val="99C1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p:cNvSpPr/>
            <p:nvPr/>
          </p:nvSpPr>
          <p:spPr>
            <a:xfrm>
              <a:off x="9569343" y="1194232"/>
              <a:ext cx="1350000" cy="672353"/>
            </a:xfrm>
            <a:prstGeom prst="rect">
              <a:avLst/>
            </a:prstGeom>
            <a:solidFill>
              <a:srgbClr val="FB97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p:cNvSpPr/>
            <p:nvPr/>
          </p:nvSpPr>
          <p:spPr>
            <a:xfrm>
              <a:off x="8219343" y="1194232"/>
              <a:ext cx="1350000" cy="672353"/>
            </a:xfrm>
            <a:prstGeom prst="rect">
              <a:avLst/>
            </a:prstGeom>
            <a:solidFill>
              <a:srgbClr val="C91F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20"/>
            <p:cNvSpPr/>
            <p:nvPr/>
          </p:nvSpPr>
          <p:spPr>
            <a:xfrm>
              <a:off x="6869343" y="1194232"/>
              <a:ext cx="1350000" cy="672353"/>
            </a:xfrm>
            <a:prstGeom prst="rect">
              <a:avLst/>
            </a:prstGeom>
            <a:solidFill>
              <a:srgbClr val="804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p:cNvSpPr/>
            <p:nvPr/>
          </p:nvSpPr>
          <p:spPr>
            <a:xfrm>
              <a:off x="5519343" y="1194233"/>
              <a:ext cx="1350000" cy="672353"/>
            </a:xfrm>
            <a:prstGeom prst="rect">
              <a:avLst/>
            </a:prstGeom>
            <a:solidFill>
              <a:srgbClr val="2A3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p:cNvSpPr/>
            <p:nvPr/>
          </p:nvSpPr>
          <p:spPr>
            <a:xfrm>
              <a:off x="4169343" y="1194234"/>
              <a:ext cx="1350000" cy="672353"/>
            </a:xfrm>
            <a:prstGeom prst="rect">
              <a:avLst/>
            </a:prstGeom>
            <a:solidFill>
              <a:srgbClr val="0E7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p:cNvSpPr/>
            <p:nvPr/>
          </p:nvSpPr>
          <p:spPr>
            <a:xfrm>
              <a:off x="2819343" y="1194234"/>
              <a:ext cx="1350000" cy="672353"/>
            </a:xfrm>
            <a:prstGeom prst="rect">
              <a:avLst/>
            </a:prstGeom>
            <a:solidFill>
              <a:srgbClr val="25AA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p:cNvSpPr/>
            <p:nvPr/>
          </p:nvSpPr>
          <p:spPr>
            <a:xfrm>
              <a:off x="1469343" y="1194234"/>
              <a:ext cx="1350000" cy="672353"/>
            </a:xfrm>
            <a:prstGeom prst="rect">
              <a:avLst/>
            </a:prstGeom>
            <a:solidFill>
              <a:srgbClr val="5CA1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026" name="Picture 2">
            <a:extLst>
              <a:ext uri="{FF2B5EF4-FFF2-40B4-BE49-F238E27FC236}">
                <a16:creationId xmlns:a16="http://schemas.microsoft.com/office/drawing/2014/main" id="{F11A22C3-AEC6-4CA2-AB74-BBDAD7C6D6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863445" y="-68626"/>
            <a:ext cx="2165071" cy="1118620"/>
          </a:xfrm>
          <a:prstGeom prst="rect">
            <a:avLst/>
          </a:prstGeom>
          <a:noFill/>
          <a:extLst>
            <a:ext uri="{909E8E84-426E-40DD-AFC4-6F175D3DCCD1}">
              <a14:hiddenFill xmlns:a14="http://schemas.microsoft.com/office/drawing/2010/main">
                <a:solidFill>
                  <a:srgbClr val="FFFFFF"/>
                </a:solidFill>
              </a14:hiddenFill>
            </a:ext>
          </a:extLst>
        </p:spPr>
      </p:pic>
      <p:sp>
        <p:nvSpPr>
          <p:cNvPr id="26" name="ZoneTexte 25">
            <a:extLst>
              <a:ext uri="{FF2B5EF4-FFF2-40B4-BE49-F238E27FC236}">
                <a16:creationId xmlns:a16="http://schemas.microsoft.com/office/drawing/2014/main" id="{B60A5F23-5824-4A54-9ACE-25DE3D1DD201}"/>
              </a:ext>
            </a:extLst>
          </p:cNvPr>
          <p:cNvSpPr txBox="1"/>
          <p:nvPr userDrawn="1"/>
        </p:nvSpPr>
        <p:spPr>
          <a:xfrm>
            <a:off x="8628844" y="364270"/>
            <a:ext cx="1505989" cy="369332"/>
          </a:xfrm>
          <a:prstGeom prst="rect">
            <a:avLst/>
          </a:prstGeom>
          <a:noFill/>
        </p:spPr>
        <p:txBody>
          <a:bodyPr wrap="square" rtlCol="0">
            <a:spAutoFit/>
          </a:bodyPr>
          <a:lstStyle/>
          <a:p>
            <a:pPr algn="r"/>
            <a:r>
              <a:rPr lang="fr-FR" i="1" dirty="0"/>
              <a:t>a </a:t>
            </a:r>
            <a:r>
              <a:rPr lang="fr-FR" i="1" dirty="0" err="1"/>
              <a:t>member</a:t>
            </a:r>
            <a:r>
              <a:rPr lang="fr-FR" i="1" dirty="0"/>
              <a:t> of</a:t>
            </a:r>
          </a:p>
        </p:txBody>
      </p:sp>
    </p:spTree>
    <p:extLst>
      <p:ext uri="{BB962C8B-B14F-4D97-AF65-F5344CB8AC3E}">
        <p14:creationId xmlns:p14="http://schemas.microsoft.com/office/powerpoint/2010/main" val="1625854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4B2FCE6-4AC4-403C-9BE8-863C2B9DA3B3}" type="datetime1">
              <a:rPr lang="fr-FR" smtClean="0"/>
              <a:t>02/12/2021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06C159-6CA1-4D91-B262-6F9C75425C5C}" type="slidenum">
              <a:rPr lang="fr-FR" smtClean="0"/>
              <a:t>‹N°›</a:t>
            </a:fld>
            <a:endParaRPr lang="fr-FR"/>
          </a:p>
        </p:txBody>
      </p:sp>
    </p:spTree>
    <p:extLst>
      <p:ext uri="{BB962C8B-B14F-4D97-AF65-F5344CB8AC3E}">
        <p14:creationId xmlns:p14="http://schemas.microsoft.com/office/powerpoint/2010/main" val="134116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CE2267C-0D6D-4880-B1E3-D9637E10A690}" type="datetime1">
              <a:rPr lang="fr-FR" smtClean="0"/>
              <a:t>02/12/2021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06C159-6CA1-4D91-B262-6F9C75425C5C}" type="slidenum">
              <a:rPr lang="fr-FR" smtClean="0"/>
              <a:t>‹N°›</a:t>
            </a:fld>
            <a:endParaRPr lang="fr-FR"/>
          </a:p>
        </p:txBody>
      </p:sp>
    </p:spTree>
    <p:extLst>
      <p:ext uri="{BB962C8B-B14F-4D97-AF65-F5344CB8AC3E}">
        <p14:creationId xmlns:p14="http://schemas.microsoft.com/office/powerpoint/2010/main" val="1981957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2650604" y="87199"/>
            <a:ext cx="9059044" cy="806188"/>
          </a:xfrm>
        </p:spPr>
        <p:txBody>
          <a:bodyPr/>
          <a:lstStyle/>
          <a:p>
            <a:r>
              <a:rPr lang="fr-FR" dirty="0"/>
              <a:t>Modifiez le style du titre</a:t>
            </a:r>
          </a:p>
        </p:txBody>
      </p:sp>
      <p:sp>
        <p:nvSpPr>
          <p:cNvPr id="3" name="Espace réservé du contenu 2"/>
          <p:cNvSpPr>
            <a:spLocks noGrp="1"/>
          </p:cNvSpPr>
          <p:nvPr>
            <p:ph idx="1"/>
          </p:nvPr>
        </p:nvSpPr>
        <p:spPr>
          <a:xfrm>
            <a:off x="789902" y="1578885"/>
            <a:ext cx="10515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2187142-528B-4BF3-B5AD-0AFC7E1AAD44}" type="datetime1">
              <a:rPr lang="fr-FR" smtClean="0"/>
              <a:t>02/12/2021</a:t>
            </a:fld>
            <a:endParaRPr lang="fr-FR"/>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206C159-6CA1-4D91-B262-6F9C75425C5C}" type="slidenum">
              <a:rPr lang="fr-FR" smtClean="0"/>
              <a:t>‹N°›</a:t>
            </a:fld>
            <a:endParaRPr lang="fr-FR"/>
          </a:p>
        </p:txBody>
      </p:sp>
      <p:pic>
        <p:nvPicPr>
          <p:cNvPr id="7" name="Picture 5" descr="L'UniversitÃ© NumÃ©rique"/>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2461" y="79284"/>
            <a:ext cx="2282574" cy="814103"/>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e 10"/>
          <p:cNvGrpSpPr/>
          <p:nvPr userDrawn="1"/>
        </p:nvGrpSpPr>
        <p:grpSpPr>
          <a:xfrm>
            <a:off x="789903" y="1097280"/>
            <a:ext cx="11402097" cy="174950"/>
            <a:chOff x="119343" y="1194232"/>
            <a:chExt cx="10800000" cy="672358"/>
          </a:xfrm>
        </p:grpSpPr>
        <p:sp>
          <p:nvSpPr>
            <p:cNvPr id="12" name="Rectangle 11"/>
            <p:cNvSpPr/>
            <p:nvPr/>
          </p:nvSpPr>
          <p:spPr>
            <a:xfrm>
              <a:off x="119343" y="1194237"/>
              <a:ext cx="1350000" cy="672353"/>
            </a:xfrm>
            <a:prstGeom prst="rect">
              <a:avLst/>
            </a:prstGeom>
            <a:solidFill>
              <a:srgbClr val="99C1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9569343" y="1194232"/>
              <a:ext cx="1350000" cy="672353"/>
            </a:xfrm>
            <a:prstGeom prst="rect">
              <a:avLst/>
            </a:prstGeom>
            <a:solidFill>
              <a:srgbClr val="FB97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8219343" y="1194232"/>
              <a:ext cx="1350000" cy="672353"/>
            </a:xfrm>
            <a:prstGeom prst="rect">
              <a:avLst/>
            </a:prstGeom>
            <a:solidFill>
              <a:srgbClr val="C91F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6869343" y="1194232"/>
              <a:ext cx="1350000" cy="672353"/>
            </a:xfrm>
            <a:prstGeom prst="rect">
              <a:avLst/>
            </a:prstGeom>
            <a:solidFill>
              <a:srgbClr val="804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15"/>
            <p:cNvSpPr/>
            <p:nvPr/>
          </p:nvSpPr>
          <p:spPr>
            <a:xfrm>
              <a:off x="5519343" y="1194233"/>
              <a:ext cx="1350000" cy="672353"/>
            </a:xfrm>
            <a:prstGeom prst="rect">
              <a:avLst/>
            </a:prstGeom>
            <a:solidFill>
              <a:srgbClr val="2A3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p:cNvSpPr/>
            <p:nvPr/>
          </p:nvSpPr>
          <p:spPr>
            <a:xfrm>
              <a:off x="4169343" y="1194234"/>
              <a:ext cx="1350000" cy="672353"/>
            </a:xfrm>
            <a:prstGeom prst="rect">
              <a:avLst/>
            </a:prstGeom>
            <a:solidFill>
              <a:srgbClr val="0E7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p:cNvSpPr/>
            <p:nvPr/>
          </p:nvSpPr>
          <p:spPr>
            <a:xfrm>
              <a:off x="2819343" y="1194234"/>
              <a:ext cx="1350000" cy="672353"/>
            </a:xfrm>
            <a:prstGeom prst="rect">
              <a:avLst/>
            </a:prstGeom>
            <a:solidFill>
              <a:srgbClr val="25AA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p:cNvSpPr/>
            <p:nvPr/>
          </p:nvSpPr>
          <p:spPr>
            <a:xfrm>
              <a:off x="1469343" y="1194234"/>
              <a:ext cx="1350000" cy="672353"/>
            </a:xfrm>
            <a:prstGeom prst="rect">
              <a:avLst/>
            </a:prstGeom>
            <a:solidFill>
              <a:srgbClr val="5CA1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0" name="Groupe 19"/>
          <p:cNvGrpSpPr/>
          <p:nvPr userDrawn="1"/>
        </p:nvGrpSpPr>
        <p:grpSpPr>
          <a:xfrm>
            <a:off x="789902" y="6134115"/>
            <a:ext cx="11402097" cy="174950"/>
            <a:chOff x="119343" y="1194232"/>
            <a:chExt cx="10800000" cy="672358"/>
          </a:xfrm>
        </p:grpSpPr>
        <p:sp>
          <p:nvSpPr>
            <p:cNvPr id="21" name="Rectangle 20"/>
            <p:cNvSpPr/>
            <p:nvPr/>
          </p:nvSpPr>
          <p:spPr>
            <a:xfrm>
              <a:off x="119343" y="1194237"/>
              <a:ext cx="1350000" cy="672353"/>
            </a:xfrm>
            <a:prstGeom prst="rect">
              <a:avLst/>
            </a:prstGeom>
            <a:solidFill>
              <a:srgbClr val="99C1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p:cNvSpPr/>
            <p:nvPr/>
          </p:nvSpPr>
          <p:spPr>
            <a:xfrm>
              <a:off x="9569343" y="1194232"/>
              <a:ext cx="1350000" cy="672353"/>
            </a:xfrm>
            <a:prstGeom prst="rect">
              <a:avLst/>
            </a:prstGeom>
            <a:solidFill>
              <a:srgbClr val="FB97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p:cNvSpPr/>
            <p:nvPr/>
          </p:nvSpPr>
          <p:spPr>
            <a:xfrm>
              <a:off x="8219343" y="1194232"/>
              <a:ext cx="1350000" cy="672353"/>
            </a:xfrm>
            <a:prstGeom prst="rect">
              <a:avLst/>
            </a:prstGeom>
            <a:solidFill>
              <a:srgbClr val="C91F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p:cNvSpPr/>
            <p:nvPr/>
          </p:nvSpPr>
          <p:spPr>
            <a:xfrm>
              <a:off x="6869343" y="1194232"/>
              <a:ext cx="1350000" cy="672353"/>
            </a:xfrm>
            <a:prstGeom prst="rect">
              <a:avLst/>
            </a:prstGeom>
            <a:solidFill>
              <a:srgbClr val="804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24"/>
            <p:cNvSpPr/>
            <p:nvPr/>
          </p:nvSpPr>
          <p:spPr>
            <a:xfrm>
              <a:off x="5519343" y="1194233"/>
              <a:ext cx="1350000" cy="672353"/>
            </a:xfrm>
            <a:prstGeom prst="rect">
              <a:avLst/>
            </a:prstGeom>
            <a:solidFill>
              <a:srgbClr val="2A3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p:cNvSpPr/>
            <p:nvPr/>
          </p:nvSpPr>
          <p:spPr>
            <a:xfrm>
              <a:off x="4169343" y="1194234"/>
              <a:ext cx="1350000" cy="672353"/>
            </a:xfrm>
            <a:prstGeom prst="rect">
              <a:avLst/>
            </a:prstGeom>
            <a:solidFill>
              <a:srgbClr val="0E7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26"/>
            <p:cNvSpPr/>
            <p:nvPr/>
          </p:nvSpPr>
          <p:spPr>
            <a:xfrm>
              <a:off x="2819343" y="1194234"/>
              <a:ext cx="1350000" cy="672353"/>
            </a:xfrm>
            <a:prstGeom prst="rect">
              <a:avLst/>
            </a:prstGeom>
            <a:solidFill>
              <a:srgbClr val="25AA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27"/>
            <p:cNvSpPr/>
            <p:nvPr/>
          </p:nvSpPr>
          <p:spPr>
            <a:xfrm>
              <a:off x="1469343" y="1194234"/>
              <a:ext cx="1350000" cy="672353"/>
            </a:xfrm>
            <a:prstGeom prst="rect">
              <a:avLst/>
            </a:prstGeom>
            <a:solidFill>
              <a:srgbClr val="5CA1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0" name="Image 9" descr="Une image contenant texte, signe, extérieur&#10;&#10;Description générée automatiquement">
            <a:extLst>
              <a:ext uri="{FF2B5EF4-FFF2-40B4-BE49-F238E27FC236}">
                <a16:creationId xmlns:a16="http://schemas.microsoft.com/office/drawing/2014/main" id="{B569230A-8F58-448C-8BB8-99D44094DDA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33751" y="6304705"/>
            <a:ext cx="553295" cy="553295"/>
          </a:xfrm>
          <a:prstGeom prst="rect">
            <a:avLst/>
          </a:prstGeom>
        </p:spPr>
      </p:pic>
      <p:pic>
        <p:nvPicPr>
          <p:cNvPr id="29" name="Picture 2">
            <a:extLst>
              <a:ext uri="{FF2B5EF4-FFF2-40B4-BE49-F238E27FC236}">
                <a16:creationId xmlns:a16="http://schemas.microsoft.com/office/drawing/2014/main" id="{2DF9A18D-793F-4737-8D42-DF4A687A229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863445" y="-68626"/>
            <a:ext cx="2165071" cy="1118620"/>
          </a:xfrm>
          <a:prstGeom prst="rect">
            <a:avLst/>
          </a:prstGeom>
          <a:noFill/>
          <a:extLst>
            <a:ext uri="{909E8E84-426E-40DD-AFC4-6F175D3DCCD1}">
              <a14:hiddenFill xmlns:a14="http://schemas.microsoft.com/office/drawing/2010/main">
                <a:solidFill>
                  <a:srgbClr val="FFFFFF"/>
                </a:solidFill>
              </a14:hiddenFill>
            </a:ext>
          </a:extLst>
        </p:spPr>
      </p:pic>
      <p:sp>
        <p:nvSpPr>
          <p:cNvPr id="30" name="ZoneTexte 29">
            <a:extLst>
              <a:ext uri="{FF2B5EF4-FFF2-40B4-BE49-F238E27FC236}">
                <a16:creationId xmlns:a16="http://schemas.microsoft.com/office/drawing/2014/main" id="{4A97B548-26F8-4359-9257-FEA15D4E6861}"/>
              </a:ext>
            </a:extLst>
          </p:cNvPr>
          <p:cNvSpPr txBox="1"/>
          <p:nvPr userDrawn="1"/>
        </p:nvSpPr>
        <p:spPr>
          <a:xfrm>
            <a:off x="8628844" y="364270"/>
            <a:ext cx="1505989" cy="369332"/>
          </a:xfrm>
          <a:prstGeom prst="rect">
            <a:avLst/>
          </a:prstGeom>
          <a:noFill/>
        </p:spPr>
        <p:txBody>
          <a:bodyPr wrap="square" rtlCol="0">
            <a:spAutoFit/>
          </a:bodyPr>
          <a:lstStyle/>
          <a:p>
            <a:pPr algn="r"/>
            <a:r>
              <a:rPr lang="fr-FR" i="1" dirty="0"/>
              <a:t>a </a:t>
            </a:r>
            <a:r>
              <a:rPr lang="fr-FR" i="1" dirty="0" err="1"/>
              <a:t>member</a:t>
            </a:r>
            <a:r>
              <a:rPr lang="fr-FR" i="1" dirty="0"/>
              <a:t> of</a:t>
            </a:r>
          </a:p>
        </p:txBody>
      </p:sp>
    </p:spTree>
    <p:extLst>
      <p:ext uri="{BB962C8B-B14F-4D97-AF65-F5344CB8AC3E}">
        <p14:creationId xmlns:p14="http://schemas.microsoft.com/office/powerpoint/2010/main" val="411596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024B73F7-6F9A-44C2-B5D1-641909072267}" type="datetime1">
              <a:rPr lang="fr-FR" smtClean="0"/>
              <a:t>02/12/2021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06C159-6CA1-4D91-B262-6F9C75425C5C}" type="slidenum">
              <a:rPr lang="fr-FR" smtClean="0"/>
              <a:t>‹N°›</a:t>
            </a:fld>
            <a:endParaRPr lang="fr-FR"/>
          </a:p>
        </p:txBody>
      </p:sp>
    </p:spTree>
    <p:extLst>
      <p:ext uri="{BB962C8B-B14F-4D97-AF65-F5344CB8AC3E}">
        <p14:creationId xmlns:p14="http://schemas.microsoft.com/office/powerpoint/2010/main" val="2484385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B22023F-F0D2-4165-9979-1FF53137B9E2}" type="datetime1">
              <a:rPr lang="fr-FR" smtClean="0"/>
              <a:t>02/12/2021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06C159-6CA1-4D91-B262-6F9C75425C5C}" type="slidenum">
              <a:rPr lang="fr-FR" smtClean="0"/>
              <a:t>‹N°›</a:t>
            </a:fld>
            <a:endParaRPr lang="fr-FR"/>
          </a:p>
        </p:txBody>
      </p:sp>
    </p:spTree>
    <p:extLst>
      <p:ext uri="{BB962C8B-B14F-4D97-AF65-F5344CB8AC3E}">
        <p14:creationId xmlns:p14="http://schemas.microsoft.com/office/powerpoint/2010/main" val="3321772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185DC41-C858-4A81-A78B-65EBB29011C7}" type="datetime1">
              <a:rPr lang="fr-FR" smtClean="0"/>
              <a:t>02/12/2021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206C159-6CA1-4D91-B262-6F9C75425C5C}" type="slidenum">
              <a:rPr lang="fr-FR" smtClean="0"/>
              <a:t>‹N°›</a:t>
            </a:fld>
            <a:endParaRPr lang="fr-FR"/>
          </a:p>
        </p:txBody>
      </p:sp>
    </p:spTree>
    <p:extLst>
      <p:ext uri="{BB962C8B-B14F-4D97-AF65-F5344CB8AC3E}">
        <p14:creationId xmlns:p14="http://schemas.microsoft.com/office/powerpoint/2010/main" val="2953663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317B7419-923D-4F79-AA29-18EE3413E79C}" type="datetime1">
              <a:rPr lang="fr-FR" smtClean="0"/>
              <a:t>02/12/2021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206C159-6CA1-4D91-B262-6F9C75425C5C}" type="slidenum">
              <a:rPr lang="fr-FR" smtClean="0"/>
              <a:t>‹N°›</a:t>
            </a:fld>
            <a:endParaRPr lang="fr-FR"/>
          </a:p>
        </p:txBody>
      </p:sp>
    </p:spTree>
    <p:extLst>
      <p:ext uri="{BB962C8B-B14F-4D97-AF65-F5344CB8AC3E}">
        <p14:creationId xmlns:p14="http://schemas.microsoft.com/office/powerpoint/2010/main" val="1689737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BD39C27-2408-416B-845F-48282575965B}" type="datetime1">
              <a:rPr lang="fr-FR" smtClean="0"/>
              <a:t>02/12/2021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206C159-6CA1-4D91-B262-6F9C75425C5C}" type="slidenum">
              <a:rPr lang="fr-FR" smtClean="0"/>
              <a:t>‹N°›</a:t>
            </a:fld>
            <a:endParaRPr lang="fr-FR"/>
          </a:p>
        </p:txBody>
      </p:sp>
    </p:spTree>
    <p:extLst>
      <p:ext uri="{BB962C8B-B14F-4D97-AF65-F5344CB8AC3E}">
        <p14:creationId xmlns:p14="http://schemas.microsoft.com/office/powerpoint/2010/main" val="3311550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33458FFB-4123-4F7A-83D1-E291B189ACF9}" type="datetime1">
              <a:rPr lang="fr-FR" smtClean="0"/>
              <a:t>02/12/2021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06C159-6CA1-4D91-B262-6F9C75425C5C}" type="slidenum">
              <a:rPr lang="fr-FR" smtClean="0"/>
              <a:t>‹N°›</a:t>
            </a:fld>
            <a:endParaRPr lang="fr-FR"/>
          </a:p>
        </p:txBody>
      </p:sp>
    </p:spTree>
    <p:extLst>
      <p:ext uri="{BB962C8B-B14F-4D97-AF65-F5344CB8AC3E}">
        <p14:creationId xmlns:p14="http://schemas.microsoft.com/office/powerpoint/2010/main" val="3934776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22F5566A-2EDB-40F2-B4E3-FCEA54063F4C}" type="datetime1">
              <a:rPr lang="fr-FR" smtClean="0"/>
              <a:t>02/12/2021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06C159-6CA1-4D91-B262-6F9C75425C5C}" type="slidenum">
              <a:rPr lang="fr-FR" smtClean="0"/>
              <a:t>‹N°›</a:t>
            </a:fld>
            <a:endParaRPr lang="fr-FR"/>
          </a:p>
        </p:txBody>
      </p:sp>
    </p:spTree>
    <p:extLst>
      <p:ext uri="{BB962C8B-B14F-4D97-AF65-F5344CB8AC3E}">
        <p14:creationId xmlns:p14="http://schemas.microsoft.com/office/powerpoint/2010/main" val="2060215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C11C9-E980-48EE-8EED-4DBF32F030A5}" type="datetime1">
              <a:rPr lang="fr-FR" smtClean="0"/>
              <a:t>02/12/2021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6C159-6CA1-4D91-B262-6F9C75425C5C}" type="slidenum">
              <a:rPr lang="fr-FR" smtClean="0"/>
              <a:t>‹N°›</a:t>
            </a:fld>
            <a:endParaRPr lang="fr-FR"/>
          </a:p>
        </p:txBody>
      </p:sp>
    </p:spTree>
    <p:extLst>
      <p:ext uri="{BB962C8B-B14F-4D97-AF65-F5344CB8AC3E}">
        <p14:creationId xmlns:p14="http://schemas.microsoft.com/office/powerpoint/2010/main" val="2327686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15.jpeg"/><Relationship Id="rId13" Type="http://schemas.openxmlformats.org/officeDocument/2006/relationships/image" Target="../media/image20.png"/><Relationship Id="rId18" Type="http://schemas.openxmlformats.org/officeDocument/2006/relationships/image" Target="../media/image24.png"/><Relationship Id="rId26" Type="http://schemas.openxmlformats.org/officeDocument/2006/relationships/image" Target="../media/image31.png"/><Relationship Id="rId3" Type="http://schemas.openxmlformats.org/officeDocument/2006/relationships/image" Target="../media/image10.png"/><Relationship Id="rId21" Type="http://schemas.openxmlformats.org/officeDocument/2006/relationships/image" Target="../media/image3.png"/><Relationship Id="rId7" Type="http://schemas.openxmlformats.org/officeDocument/2006/relationships/image" Target="../media/image14.png"/><Relationship Id="rId12" Type="http://schemas.openxmlformats.org/officeDocument/2006/relationships/image" Target="../media/image19.jpg"/><Relationship Id="rId17" Type="http://schemas.openxmlformats.org/officeDocument/2006/relationships/image" Target="../media/image23.png"/><Relationship Id="rId25" Type="http://schemas.openxmlformats.org/officeDocument/2006/relationships/image" Target="../media/image30.png"/><Relationship Id="rId33" Type="http://schemas.openxmlformats.org/officeDocument/2006/relationships/image" Target="../media/image37.jpg"/><Relationship Id="rId2" Type="http://schemas.openxmlformats.org/officeDocument/2006/relationships/notesSlide" Target="../notesSlides/notesSlide3.xml"/><Relationship Id="rId16" Type="http://schemas.openxmlformats.org/officeDocument/2006/relationships/image" Target="../media/image22.png"/><Relationship Id="rId20" Type="http://schemas.openxmlformats.org/officeDocument/2006/relationships/image" Target="../media/image26.png"/><Relationship Id="rId29" Type="http://schemas.openxmlformats.org/officeDocument/2006/relationships/image" Target="../media/image34.jpeg"/><Relationship Id="rId1" Type="http://schemas.openxmlformats.org/officeDocument/2006/relationships/slideLayout" Target="../slideLayouts/slideLayout1.xml"/><Relationship Id="rId6" Type="http://schemas.openxmlformats.org/officeDocument/2006/relationships/image" Target="../media/image13.png"/><Relationship Id="rId11" Type="http://schemas.openxmlformats.org/officeDocument/2006/relationships/image" Target="../media/image18.png"/><Relationship Id="rId24" Type="http://schemas.openxmlformats.org/officeDocument/2006/relationships/image" Target="../media/image29.png"/><Relationship Id="rId32" Type="http://schemas.openxmlformats.org/officeDocument/2006/relationships/image" Target="../media/image31.svg"/><Relationship Id="rId5" Type="http://schemas.openxmlformats.org/officeDocument/2006/relationships/image" Target="../media/image12.jpeg"/><Relationship Id="rId15" Type="http://schemas.openxmlformats.org/officeDocument/2006/relationships/image" Target="../media/image2.png"/><Relationship Id="rId23" Type="http://schemas.openxmlformats.org/officeDocument/2006/relationships/image" Target="../media/image28.png"/><Relationship Id="rId28" Type="http://schemas.openxmlformats.org/officeDocument/2006/relationships/image" Target="../media/image33.gif"/><Relationship Id="rId10" Type="http://schemas.openxmlformats.org/officeDocument/2006/relationships/image" Target="../media/image17.jpeg"/><Relationship Id="rId19" Type="http://schemas.openxmlformats.org/officeDocument/2006/relationships/image" Target="../media/image25.png"/><Relationship Id="rId31" Type="http://schemas.openxmlformats.org/officeDocument/2006/relationships/image" Target="../media/image36.png"/><Relationship Id="rId4" Type="http://schemas.openxmlformats.org/officeDocument/2006/relationships/image" Target="../media/image11.png"/><Relationship Id="rId9" Type="http://schemas.openxmlformats.org/officeDocument/2006/relationships/image" Target="../media/image16.jpeg"/><Relationship Id="rId14" Type="http://schemas.openxmlformats.org/officeDocument/2006/relationships/image" Target="../media/image21.jfif"/><Relationship Id="rId22" Type="http://schemas.openxmlformats.org/officeDocument/2006/relationships/image" Target="../media/image27.png"/><Relationship Id="rId27" Type="http://schemas.openxmlformats.org/officeDocument/2006/relationships/image" Target="../media/image32.png"/><Relationship Id="rId30" Type="http://schemas.openxmlformats.org/officeDocument/2006/relationships/image" Target="../media/image3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63000"/>
            <a:ext cx="9144000" cy="3515092"/>
          </a:xfrm>
        </p:spPr>
        <p:txBody>
          <a:bodyPr>
            <a:normAutofit/>
          </a:bodyPr>
          <a:lstStyle/>
          <a:p>
            <a:r>
              <a:rPr lang="en-GB" sz="4400" dirty="0" err="1" smtClean="0">
                <a:effectLst/>
                <a:latin typeface="Arial" panose="020B0604020202020204" pitchFamily="34" charset="0"/>
                <a:ea typeface="Cambria" panose="02040503050406030204" pitchFamily="18" charset="0"/>
                <a:cs typeface="Arial" panose="020B0604020202020204" pitchFamily="34" charset="0"/>
              </a:rPr>
              <a:t>L’Université</a:t>
            </a:r>
            <a:r>
              <a:rPr lang="en-GB" sz="4400" dirty="0" smtClean="0">
                <a:effectLst/>
                <a:latin typeface="Arial" panose="020B0604020202020204" pitchFamily="34" charset="0"/>
                <a:ea typeface="Cambria" panose="02040503050406030204" pitchFamily="18" charset="0"/>
                <a:cs typeface="Arial" panose="020B0604020202020204" pitchFamily="34" charset="0"/>
              </a:rPr>
              <a:t> </a:t>
            </a:r>
            <a:r>
              <a:rPr lang="en-GB" sz="4400" dirty="0" err="1" smtClean="0">
                <a:effectLst/>
                <a:latin typeface="Arial" panose="020B0604020202020204" pitchFamily="34" charset="0"/>
                <a:ea typeface="Cambria" panose="02040503050406030204" pitchFamily="18" charset="0"/>
                <a:cs typeface="Arial" panose="020B0604020202020204" pitchFamily="34" charset="0"/>
              </a:rPr>
              <a:t>Numérique</a:t>
            </a:r>
            <a:r>
              <a:rPr lang="en-GB" sz="4400" dirty="0" smtClean="0">
                <a:effectLst/>
                <a:latin typeface="Arial" panose="020B0604020202020204" pitchFamily="34" charset="0"/>
                <a:ea typeface="Cambria" panose="02040503050406030204" pitchFamily="18" charset="0"/>
                <a:cs typeface="Arial" panose="020B0604020202020204" pitchFamily="34" charset="0"/>
              </a:rPr>
              <a:t/>
            </a:r>
            <a:br>
              <a:rPr lang="en-GB" sz="4400" dirty="0" smtClean="0">
                <a:effectLst/>
                <a:latin typeface="Arial" panose="020B0604020202020204" pitchFamily="34" charset="0"/>
                <a:ea typeface="Cambria" panose="02040503050406030204" pitchFamily="18" charset="0"/>
                <a:cs typeface="Arial" panose="020B0604020202020204" pitchFamily="34" charset="0"/>
              </a:rPr>
            </a:br>
            <a:r>
              <a:rPr lang="en-GB" sz="4400" dirty="0" smtClean="0">
                <a:effectLst/>
                <a:latin typeface="Arial" panose="020B0604020202020204" pitchFamily="34" charset="0"/>
                <a:ea typeface="Cambria" panose="02040503050406030204" pitchFamily="18" charset="0"/>
                <a:cs typeface="Arial" panose="020B0604020202020204" pitchFamily="34" charset="0"/>
              </a:rPr>
              <a:t/>
            </a:r>
            <a:br>
              <a:rPr lang="en-GB" sz="4400" dirty="0" smtClean="0">
                <a:effectLst/>
                <a:latin typeface="Arial" panose="020B0604020202020204" pitchFamily="34" charset="0"/>
                <a:ea typeface="Cambria" panose="02040503050406030204" pitchFamily="18" charset="0"/>
                <a:cs typeface="Arial" panose="020B0604020202020204" pitchFamily="34" charset="0"/>
              </a:rPr>
            </a:br>
            <a:r>
              <a:rPr lang="fr-FR" sz="4400" dirty="0" smtClean="0">
                <a:latin typeface="Arial" panose="020B0604020202020204" pitchFamily="34" charset="0"/>
                <a:cs typeface="Arial" panose="020B0604020202020204" pitchFamily="34" charset="0"/>
              </a:rPr>
              <a:t>French </a:t>
            </a:r>
            <a:r>
              <a:rPr lang="fr-FR" sz="4400" dirty="0">
                <a:latin typeface="Arial" panose="020B0604020202020204" pitchFamily="34" charset="0"/>
                <a:cs typeface="Arial" panose="020B0604020202020204" pitchFamily="34" charset="0"/>
              </a:rPr>
              <a:t>national</a:t>
            </a:r>
            <a:br>
              <a:rPr lang="fr-FR" sz="4400" dirty="0">
                <a:latin typeface="Arial" panose="020B0604020202020204" pitchFamily="34" charset="0"/>
                <a:cs typeface="Arial" panose="020B0604020202020204" pitchFamily="34" charset="0"/>
              </a:rPr>
            </a:br>
            <a:r>
              <a:rPr lang="fr-FR" sz="4400" dirty="0">
                <a:latin typeface="Arial" panose="020B0604020202020204" pitchFamily="34" charset="0"/>
                <a:cs typeface="Arial" panose="020B0604020202020204" pitchFamily="34" charset="0"/>
              </a:rPr>
              <a:t>digital </a:t>
            </a:r>
            <a:r>
              <a:rPr lang="fr-FR" sz="4400" dirty="0" err="1" smtClean="0">
                <a:latin typeface="Arial" panose="020B0604020202020204" pitchFamily="34" charset="0"/>
                <a:cs typeface="Arial" panose="020B0604020202020204" pitchFamily="34" charset="0"/>
              </a:rPr>
              <a:t>university</a:t>
            </a:r>
            <a:r>
              <a:rPr lang="en-GB" sz="4400" dirty="0" smtClean="0">
                <a:effectLst/>
                <a:latin typeface="Arial" panose="020B0604020202020204" pitchFamily="34" charset="0"/>
                <a:ea typeface="Cambria" panose="02040503050406030204" pitchFamily="18" charset="0"/>
                <a:cs typeface="Arial" panose="020B0604020202020204" pitchFamily="34" charset="0"/>
              </a:rPr>
              <a:t> </a:t>
            </a:r>
            <a:endParaRPr lang="fr-FR" sz="4400" dirty="0"/>
          </a:p>
        </p:txBody>
      </p:sp>
      <p:sp>
        <p:nvSpPr>
          <p:cNvPr id="3" name="Sous-titre 2"/>
          <p:cNvSpPr>
            <a:spLocks noGrp="1"/>
          </p:cNvSpPr>
          <p:nvPr>
            <p:ph type="subTitle" idx="1"/>
          </p:nvPr>
        </p:nvSpPr>
        <p:spPr>
          <a:xfrm>
            <a:off x="1524000" y="5237511"/>
            <a:ext cx="9144000" cy="1205234"/>
          </a:xfrm>
        </p:spPr>
        <p:txBody>
          <a:bodyPr>
            <a:normAutofit/>
          </a:bodyPr>
          <a:lstStyle/>
          <a:p>
            <a:pPr>
              <a:buClr>
                <a:srgbClr val="6FB7D7"/>
              </a:buClr>
            </a:pPr>
            <a:r>
              <a:rPr lang="fr-FR" altLang="fr-FR" sz="2800" b="1" dirty="0" smtClean="0">
                <a:solidFill>
                  <a:schemeClr val="accent3"/>
                </a:solidFill>
                <a:latin typeface="Arial" panose="020B0604020202020204" pitchFamily="34" charset="0"/>
                <a:ea typeface="ＭＳ Ｐゴシック" panose="020B0600070205080204" pitchFamily="34" charset="-128"/>
                <a:cs typeface="Arial" panose="020B0604020202020204" pitchFamily="34" charset="0"/>
              </a:rPr>
              <a:t>Ollivier Haemmerlé</a:t>
            </a:r>
            <a:r>
              <a:rPr lang="fr-FR" altLang="fr-FR" sz="2800" b="1" dirty="0">
                <a:solidFill>
                  <a:schemeClr val="accent3"/>
                </a:solidFill>
                <a:latin typeface="Corbel" panose="020B0503020204020204" pitchFamily="34" charset="0"/>
                <a:ea typeface="ＭＳ Ｐゴシック" panose="020B0600070205080204" pitchFamily="34" charset="-128"/>
              </a:rPr>
              <a:t/>
            </a:r>
            <a:br>
              <a:rPr lang="fr-FR" altLang="fr-FR" sz="2800" b="1" dirty="0">
                <a:solidFill>
                  <a:schemeClr val="accent3"/>
                </a:solidFill>
                <a:latin typeface="Corbel" panose="020B0503020204020204" pitchFamily="34" charset="0"/>
                <a:ea typeface="ＭＳ Ｐゴシック" panose="020B0600070205080204" pitchFamily="34" charset="-128"/>
              </a:rPr>
            </a:br>
            <a:endParaRPr lang="en-GB" altLang="fr-FR" sz="2800" b="1" i="1" dirty="0">
              <a:solidFill>
                <a:schemeClr val="accent3"/>
              </a:solidFill>
              <a:latin typeface="Corbel" panose="020B0503020204020204" pitchFamily="34" charset="0"/>
              <a:ea typeface="ＭＳ Ｐゴシック" panose="020B0600070205080204" pitchFamily="34" charset="-128"/>
            </a:endParaRPr>
          </a:p>
          <a:p>
            <a:pPr>
              <a:buClr>
                <a:srgbClr val="6FB7D7"/>
              </a:buClr>
            </a:pPr>
            <a:endParaRPr lang="en-GB" altLang="fr-FR" sz="2800" b="1" i="1" dirty="0">
              <a:solidFill>
                <a:schemeClr val="accent3"/>
              </a:solidFill>
              <a:latin typeface="Corbel" panose="020B0503020204020204" pitchFamily="34" charset="0"/>
              <a:ea typeface="ＭＳ Ｐゴシック" panose="020B0600070205080204" pitchFamily="34" charset="-128"/>
            </a:endParaRPr>
          </a:p>
        </p:txBody>
      </p:sp>
      <p:sp>
        <p:nvSpPr>
          <p:cNvPr id="4" name="Espace réservé du numéro de diapositive 3"/>
          <p:cNvSpPr>
            <a:spLocks noGrp="1"/>
          </p:cNvSpPr>
          <p:nvPr>
            <p:ph type="sldNum" sz="quarter" idx="12"/>
          </p:nvPr>
        </p:nvSpPr>
        <p:spPr/>
        <p:txBody>
          <a:bodyPr/>
          <a:lstStyle/>
          <a:p>
            <a:fld id="{3206C159-6CA1-4D91-B262-6F9C75425C5C}" type="slidenum">
              <a:rPr lang="fr-FR" smtClean="0"/>
              <a:t>1</a:t>
            </a:fld>
            <a:endParaRPr lang="fr-FR"/>
          </a:p>
        </p:txBody>
      </p:sp>
    </p:spTree>
    <p:extLst>
      <p:ext uri="{BB962C8B-B14F-4D97-AF65-F5344CB8AC3E}">
        <p14:creationId xmlns:p14="http://schemas.microsoft.com/office/powerpoint/2010/main" val="37581995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1D5AD7E6-AAD1-4A1F-8175-0D3FC79850C0}"/>
              </a:ext>
            </a:extLst>
          </p:cNvPr>
          <p:cNvSpPr>
            <a:spLocks noGrp="1"/>
          </p:cNvSpPr>
          <p:nvPr>
            <p:ph type="sldNum" sz="quarter" idx="12"/>
          </p:nvPr>
        </p:nvSpPr>
        <p:spPr/>
        <p:txBody>
          <a:bodyPr/>
          <a:lstStyle/>
          <a:p>
            <a:fld id="{3206C159-6CA1-4D91-B262-6F9C75425C5C}" type="slidenum">
              <a:rPr lang="fr-FR" smtClean="0"/>
              <a:t>2</a:t>
            </a:fld>
            <a:endParaRPr lang="fr-FR"/>
          </a:p>
        </p:txBody>
      </p:sp>
      <p:pic>
        <p:nvPicPr>
          <p:cNvPr id="5" name="Image 4">
            <a:extLst>
              <a:ext uri="{FF2B5EF4-FFF2-40B4-BE49-F238E27FC236}">
                <a16:creationId xmlns:a16="http://schemas.microsoft.com/office/drawing/2014/main" id="{49637C92-31A2-4E6F-9FB4-DA653B86B56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37010" y="2074946"/>
            <a:ext cx="2483643" cy="984134"/>
          </a:xfrm>
          <a:prstGeom prst="rect">
            <a:avLst/>
          </a:prstGeom>
          <a:noFill/>
          <a:ln>
            <a:noFill/>
          </a:ln>
        </p:spPr>
      </p:pic>
      <p:pic>
        <p:nvPicPr>
          <p:cNvPr id="6" name="Image 5" descr="Accueil">
            <a:extLst>
              <a:ext uri="{FF2B5EF4-FFF2-40B4-BE49-F238E27FC236}">
                <a16:creationId xmlns:a16="http://schemas.microsoft.com/office/drawing/2014/main" id="{4805560E-0894-4798-9E40-B931B5DE7F2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610600" y="1966649"/>
            <a:ext cx="3130187" cy="1200728"/>
          </a:xfrm>
          <a:prstGeom prst="rect">
            <a:avLst/>
          </a:prstGeom>
          <a:noFill/>
          <a:ln>
            <a:noFill/>
          </a:ln>
        </p:spPr>
      </p:pic>
      <p:pic>
        <p:nvPicPr>
          <p:cNvPr id="2052" name="Picture 4">
            <a:extLst>
              <a:ext uri="{FF2B5EF4-FFF2-40B4-BE49-F238E27FC236}">
                <a16:creationId xmlns:a16="http://schemas.microsoft.com/office/drawing/2014/main" id="{7C38498F-8680-430A-89D9-2D1CB6DC920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7428" y="1786008"/>
            <a:ext cx="3256397" cy="156201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a:extLst>
              <a:ext uri="{FF2B5EF4-FFF2-40B4-BE49-F238E27FC236}">
                <a16:creationId xmlns:a16="http://schemas.microsoft.com/office/drawing/2014/main" id="{3DE67351-C4D3-4089-9F94-D997D256ECC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55475" y="4137005"/>
            <a:ext cx="2998325" cy="984133"/>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a:extLst>
              <a:ext uri="{FF2B5EF4-FFF2-40B4-BE49-F238E27FC236}">
                <a16:creationId xmlns:a16="http://schemas.microsoft.com/office/drawing/2014/main" id="{C8253273-1128-419B-9BB3-693EE680AD6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63024" y="3828971"/>
            <a:ext cx="2990850" cy="1600200"/>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a:extLst>
              <a:ext uri="{FF2B5EF4-FFF2-40B4-BE49-F238E27FC236}">
                <a16:creationId xmlns:a16="http://schemas.microsoft.com/office/drawing/2014/main" id="{31401821-3F72-4DC7-9C55-3D5B27A3C36E}"/>
              </a:ext>
            </a:extLst>
          </p:cNvPr>
          <p:cNvSpPr txBox="1"/>
          <p:nvPr/>
        </p:nvSpPr>
        <p:spPr>
          <a:xfrm>
            <a:off x="5271210" y="1350322"/>
            <a:ext cx="2189660" cy="369332"/>
          </a:xfrm>
          <a:prstGeom prst="rect">
            <a:avLst/>
          </a:prstGeom>
          <a:noFill/>
        </p:spPr>
        <p:txBody>
          <a:bodyPr wrap="square" rtlCol="0">
            <a:spAutoFit/>
          </a:bodyPr>
          <a:lstStyle/>
          <a:p>
            <a:pPr algn="ctr"/>
            <a:r>
              <a:rPr lang="fr-FR" b="1" dirty="0"/>
              <a:t>Healthcare &amp; Sport</a:t>
            </a:r>
            <a:r>
              <a:rPr lang="fr-FR" dirty="0"/>
              <a:t>	</a:t>
            </a:r>
          </a:p>
        </p:txBody>
      </p:sp>
      <p:sp>
        <p:nvSpPr>
          <p:cNvPr id="8" name="ZoneTexte 7">
            <a:extLst>
              <a:ext uri="{FF2B5EF4-FFF2-40B4-BE49-F238E27FC236}">
                <a16:creationId xmlns:a16="http://schemas.microsoft.com/office/drawing/2014/main" id="{EF56316A-0BD7-4F1F-8444-E0EF98FEC757}"/>
              </a:ext>
            </a:extLst>
          </p:cNvPr>
          <p:cNvSpPr txBox="1"/>
          <p:nvPr/>
        </p:nvSpPr>
        <p:spPr>
          <a:xfrm>
            <a:off x="4912217" y="5583123"/>
            <a:ext cx="2858238" cy="369332"/>
          </a:xfrm>
          <a:prstGeom prst="rect">
            <a:avLst/>
          </a:prstGeom>
          <a:noFill/>
        </p:spPr>
        <p:txBody>
          <a:bodyPr wrap="square" rtlCol="0">
            <a:spAutoFit/>
          </a:bodyPr>
          <a:lstStyle/>
          <a:p>
            <a:pPr algn="ctr"/>
            <a:r>
              <a:rPr lang="fr-FR" b="1" dirty="0" err="1"/>
              <a:t>Sustainable</a:t>
            </a:r>
            <a:r>
              <a:rPr lang="fr-FR" b="1" dirty="0"/>
              <a:t> </a:t>
            </a:r>
            <a:r>
              <a:rPr lang="fr-FR" b="1" dirty="0" err="1"/>
              <a:t>Development</a:t>
            </a:r>
            <a:endParaRPr lang="fr-FR" dirty="0"/>
          </a:p>
        </p:txBody>
      </p:sp>
      <p:pic>
        <p:nvPicPr>
          <p:cNvPr id="2" name="Image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97283" y="4086946"/>
            <a:ext cx="2564141" cy="1084251"/>
          </a:xfrm>
          <a:prstGeom prst="rect">
            <a:avLst/>
          </a:prstGeom>
        </p:spPr>
      </p:pic>
      <p:sp>
        <p:nvSpPr>
          <p:cNvPr id="11" name="ZoneTexte 10">
            <a:extLst>
              <a:ext uri="{FF2B5EF4-FFF2-40B4-BE49-F238E27FC236}">
                <a16:creationId xmlns:a16="http://schemas.microsoft.com/office/drawing/2014/main" id="{31401821-3F72-4DC7-9C55-3D5B27A3C36E}"/>
              </a:ext>
            </a:extLst>
          </p:cNvPr>
          <p:cNvSpPr txBox="1"/>
          <p:nvPr/>
        </p:nvSpPr>
        <p:spPr>
          <a:xfrm>
            <a:off x="9382580" y="5583123"/>
            <a:ext cx="1502475" cy="369332"/>
          </a:xfrm>
          <a:prstGeom prst="rect">
            <a:avLst/>
          </a:prstGeom>
          <a:noFill/>
        </p:spPr>
        <p:txBody>
          <a:bodyPr wrap="square" rtlCol="0">
            <a:spAutoFit/>
          </a:bodyPr>
          <a:lstStyle/>
          <a:p>
            <a:pPr algn="ctr"/>
            <a:r>
              <a:rPr lang="fr-FR" b="1" dirty="0" err="1"/>
              <a:t>Technology</a:t>
            </a:r>
            <a:endParaRPr lang="fr-FR" dirty="0"/>
          </a:p>
        </p:txBody>
      </p:sp>
      <p:sp>
        <p:nvSpPr>
          <p:cNvPr id="12" name="ZoneTexte 11">
            <a:extLst>
              <a:ext uri="{FF2B5EF4-FFF2-40B4-BE49-F238E27FC236}">
                <a16:creationId xmlns:a16="http://schemas.microsoft.com/office/drawing/2014/main" id="{31401821-3F72-4DC7-9C55-3D5B27A3C36E}"/>
              </a:ext>
            </a:extLst>
          </p:cNvPr>
          <p:cNvSpPr txBox="1"/>
          <p:nvPr/>
        </p:nvSpPr>
        <p:spPr>
          <a:xfrm>
            <a:off x="872522" y="1350322"/>
            <a:ext cx="3012620" cy="369332"/>
          </a:xfrm>
          <a:prstGeom prst="rect">
            <a:avLst/>
          </a:prstGeom>
          <a:noFill/>
        </p:spPr>
        <p:txBody>
          <a:bodyPr wrap="square" rtlCol="0">
            <a:spAutoFit/>
          </a:bodyPr>
          <a:lstStyle/>
          <a:p>
            <a:pPr algn="ctr"/>
            <a:r>
              <a:rPr lang="fr-FR" b="1" dirty="0" err="1"/>
              <a:t>Economics</a:t>
            </a:r>
            <a:r>
              <a:rPr lang="fr-FR" b="1" dirty="0"/>
              <a:t> &amp; Management</a:t>
            </a:r>
            <a:endParaRPr lang="fr-FR" dirty="0"/>
          </a:p>
        </p:txBody>
      </p:sp>
      <p:sp>
        <p:nvSpPr>
          <p:cNvPr id="13" name="ZoneTexte 12">
            <a:extLst>
              <a:ext uri="{FF2B5EF4-FFF2-40B4-BE49-F238E27FC236}">
                <a16:creationId xmlns:a16="http://schemas.microsoft.com/office/drawing/2014/main" id="{EF56316A-0BD7-4F1F-8444-E0EF98FEC757}"/>
              </a:ext>
            </a:extLst>
          </p:cNvPr>
          <p:cNvSpPr txBox="1"/>
          <p:nvPr/>
        </p:nvSpPr>
        <p:spPr>
          <a:xfrm>
            <a:off x="1691534" y="5583123"/>
            <a:ext cx="1608558" cy="369332"/>
          </a:xfrm>
          <a:prstGeom prst="rect">
            <a:avLst/>
          </a:prstGeom>
          <a:noFill/>
        </p:spPr>
        <p:txBody>
          <a:bodyPr wrap="square" rtlCol="0">
            <a:spAutoFit/>
          </a:bodyPr>
          <a:lstStyle/>
          <a:p>
            <a:pPr algn="ctr"/>
            <a:r>
              <a:rPr lang="fr-FR" b="1" dirty="0" err="1"/>
              <a:t>Humanities</a:t>
            </a:r>
            <a:endParaRPr lang="fr-FR" dirty="0"/>
          </a:p>
        </p:txBody>
      </p:sp>
      <p:sp>
        <p:nvSpPr>
          <p:cNvPr id="14" name="ZoneTexte 13">
            <a:extLst>
              <a:ext uri="{FF2B5EF4-FFF2-40B4-BE49-F238E27FC236}">
                <a16:creationId xmlns:a16="http://schemas.microsoft.com/office/drawing/2014/main" id="{EF56316A-0BD7-4F1F-8444-E0EF98FEC757}"/>
              </a:ext>
            </a:extLst>
          </p:cNvPr>
          <p:cNvSpPr txBox="1"/>
          <p:nvPr/>
        </p:nvSpPr>
        <p:spPr>
          <a:xfrm>
            <a:off x="8846938" y="1350322"/>
            <a:ext cx="2573758" cy="369332"/>
          </a:xfrm>
          <a:prstGeom prst="rect">
            <a:avLst/>
          </a:prstGeom>
          <a:noFill/>
        </p:spPr>
        <p:txBody>
          <a:bodyPr wrap="square" rtlCol="0">
            <a:spAutoFit/>
          </a:bodyPr>
          <a:lstStyle/>
          <a:p>
            <a:pPr algn="ctr"/>
            <a:r>
              <a:rPr lang="fr-FR" b="1" dirty="0"/>
              <a:t>Science &amp; Engineering</a:t>
            </a:r>
            <a:endParaRPr lang="fr-FR" dirty="0"/>
          </a:p>
        </p:txBody>
      </p:sp>
    </p:spTree>
    <p:extLst>
      <p:ext uri="{BB962C8B-B14F-4D97-AF65-F5344CB8AC3E}">
        <p14:creationId xmlns:p14="http://schemas.microsoft.com/office/powerpoint/2010/main" val="5470386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E15AAB67-62ED-4754-8482-EE18D0FC2C5A}"/>
              </a:ext>
            </a:extLst>
          </p:cNvPr>
          <p:cNvPicPr>
            <a:picLocks noChangeAspect="1"/>
          </p:cNvPicPr>
          <p:nvPr/>
        </p:nvPicPr>
        <p:blipFill>
          <a:blip r:embed="rId3"/>
          <a:stretch>
            <a:fillRect/>
          </a:stretch>
        </p:blipFill>
        <p:spPr>
          <a:xfrm>
            <a:off x="1323936" y="4093877"/>
            <a:ext cx="2195772" cy="643232"/>
          </a:xfrm>
          <a:prstGeom prst="rect">
            <a:avLst/>
          </a:prstGeom>
        </p:spPr>
      </p:pic>
      <p:sp>
        <p:nvSpPr>
          <p:cNvPr id="4" name="Espace réservé du numéro de diapositive 3">
            <a:extLst>
              <a:ext uri="{FF2B5EF4-FFF2-40B4-BE49-F238E27FC236}">
                <a16:creationId xmlns:a16="http://schemas.microsoft.com/office/drawing/2014/main" id="{1D5AD7E6-AAD1-4A1F-8175-0D3FC79850C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06C159-6CA1-4D91-B262-6F9C75425C5C}" type="slidenum">
              <a:rPr kumimoji="0" lang="fr-F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ZoneTexte 2">
            <a:extLst>
              <a:ext uri="{FF2B5EF4-FFF2-40B4-BE49-F238E27FC236}">
                <a16:creationId xmlns:a16="http://schemas.microsoft.com/office/drawing/2014/main" id="{C76E134F-B984-4B83-9CE8-A93303579BA7}"/>
              </a:ext>
            </a:extLst>
          </p:cNvPr>
          <p:cNvSpPr txBox="1"/>
          <p:nvPr/>
        </p:nvSpPr>
        <p:spPr>
          <a:xfrm>
            <a:off x="4235669" y="65575"/>
            <a:ext cx="3680545" cy="954107"/>
          </a:xfrm>
          <a:prstGeom prst="rect">
            <a:avLst/>
          </a:prstGeom>
          <a:noFill/>
        </p:spPr>
        <p:txBody>
          <a:bodyPr wrap="square" rtlCol="0">
            <a:spAutoFit/>
          </a:bodyPr>
          <a:lstStyle/>
          <a:p>
            <a:pPr lvl="0">
              <a:defRPr/>
            </a:pPr>
            <a:r>
              <a:rPr lang="fr-FR" sz="2800" dirty="0">
                <a:latin typeface="Arial" panose="020B0604020202020204" pitchFamily="34" charset="0"/>
                <a:cs typeface="Arial" panose="020B0604020202020204" pitchFamily="34" charset="0"/>
              </a:rPr>
              <a:t>International </a:t>
            </a:r>
            <a:r>
              <a:rPr lang="fr-FR" sz="2800" dirty="0" err="1" smtClean="0">
                <a:latin typeface="Arial" panose="020B0604020202020204" pitchFamily="34" charset="0"/>
                <a:cs typeface="Arial" panose="020B0604020202020204" pitchFamily="34" charset="0"/>
              </a:rPr>
              <a:t>partners</a:t>
            </a:r>
            <a:r>
              <a:rPr lang="fr-FR" sz="2800" dirty="0" smtClean="0">
                <a:latin typeface="Arial" panose="020B0604020202020204" pitchFamily="34" charset="0"/>
                <a:cs typeface="Arial" panose="020B0604020202020204" pitchFamily="34" charset="0"/>
              </a:rPr>
              <a:t>,</a:t>
            </a:r>
          </a:p>
          <a:p>
            <a:pPr lvl="0">
              <a:defRPr/>
            </a:pPr>
            <a:r>
              <a:rPr lang="fr-FR" sz="2800" dirty="0" err="1" smtClean="0">
                <a:latin typeface="Arial" panose="020B0604020202020204" pitchFamily="34" charset="0"/>
                <a:cs typeface="Arial" panose="020B0604020202020204" pitchFamily="34" charset="0"/>
              </a:rPr>
              <a:t>projects</a:t>
            </a:r>
            <a:r>
              <a:rPr lang="fr-FR" sz="2800" dirty="0" smtClean="0">
                <a:latin typeface="Arial" panose="020B0604020202020204" pitchFamily="34" charset="0"/>
                <a:cs typeface="Arial" panose="020B0604020202020204" pitchFamily="34" charset="0"/>
              </a:rPr>
              <a:t> </a:t>
            </a:r>
            <a:r>
              <a:rPr lang="fr-FR" sz="2800" dirty="0">
                <a:latin typeface="Arial" panose="020B0604020202020204" pitchFamily="34" charset="0"/>
                <a:cs typeface="Arial" panose="020B0604020202020204" pitchFamily="34" charset="0"/>
              </a:rPr>
              <a:t>&amp; initiatives</a:t>
            </a:r>
          </a:p>
        </p:txBody>
      </p:sp>
      <p:sp>
        <p:nvSpPr>
          <p:cNvPr id="9" name="AutoShape 2" descr="Logo">
            <a:extLst>
              <a:ext uri="{FF2B5EF4-FFF2-40B4-BE49-F238E27FC236}">
                <a16:creationId xmlns:a16="http://schemas.microsoft.com/office/drawing/2014/main" id="{06A4FB57-ED2A-45E0-AB35-4BCC5C88A311}"/>
              </a:ext>
            </a:extLst>
          </p:cNvPr>
          <p:cNvSpPr>
            <a:spLocks noChangeAspect="1" noChangeArrowheads="1"/>
          </p:cNvSpPr>
          <p:nvPr/>
        </p:nvSpPr>
        <p:spPr bwMode="auto">
          <a:xfrm>
            <a:off x="3886978" y="2666230"/>
            <a:ext cx="1101758" cy="110175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0" name="Image 9">
            <a:extLst>
              <a:ext uri="{FF2B5EF4-FFF2-40B4-BE49-F238E27FC236}">
                <a16:creationId xmlns:a16="http://schemas.microsoft.com/office/drawing/2014/main" id="{6DC02E54-F350-49DE-B575-77B94E6DDE81}"/>
              </a:ext>
            </a:extLst>
          </p:cNvPr>
          <p:cNvPicPr>
            <a:picLocks noChangeAspect="1"/>
          </p:cNvPicPr>
          <p:nvPr/>
        </p:nvPicPr>
        <p:blipFill>
          <a:blip r:embed="rId4"/>
          <a:stretch>
            <a:fillRect/>
          </a:stretch>
        </p:blipFill>
        <p:spPr>
          <a:xfrm>
            <a:off x="5637006" y="2605324"/>
            <a:ext cx="848060" cy="848060"/>
          </a:xfrm>
          <a:prstGeom prst="rect">
            <a:avLst/>
          </a:prstGeom>
        </p:spPr>
      </p:pic>
      <p:pic>
        <p:nvPicPr>
          <p:cNvPr id="15" name="Picture 4" descr="E-learn Weblog of Willem van Valkenburg">
            <a:extLst>
              <a:ext uri="{FF2B5EF4-FFF2-40B4-BE49-F238E27FC236}">
                <a16:creationId xmlns:a16="http://schemas.microsoft.com/office/drawing/2014/main" id="{245F3EB8-9C77-45D4-AA7D-55BDE51645F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240" y="1342250"/>
            <a:ext cx="1702838" cy="50608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 descr="eLearningAfrica">
            <a:extLst>
              <a:ext uri="{FF2B5EF4-FFF2-40B4-BE49-F238E27FC236}">
                <a16:creationId xmlns:a16="http://schemas.microsoft.com/office/drawing/2014/main" id="{F2783306-5AB7-40BF-BAE8-C1B57DB6DFA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66291" y="4011107"/>
            <a:ext cx="1013938" cy="64293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8">
            <a:extLst>
              <a:ext uri="{FF2B5EF4-FFF2-40B4-BE49-F238E27FC236}">
                <a16:creationId xmlns:a16="http://schemas.microsoft.com/office/drawing/2014/main" id="{BE37A3CE-FB22-4BF9-84C3-BCF799E9AC1E}"/>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9803" y="1886438"/>
            <a:ext cx="548019" cy="622748"/>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a:extLst>
              <a:ext uri="{FF2B5EF4-FFF2-40B4-BE49-F238E27FC236}">
                <a16:creationId xmlns:a16="http://schemas.microsoft.com/office/drawing/2014/main" id="{36755603-E6B6-43DA-A660-F4098484E30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98535" y="3533614"/>
            <a:ext cx="14287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a:extLst>
              <a:ext uri="{FF2B5EF4-FFF2-40B4-BE49-F238E27FC236}">
                <a16:creationId xmlns:a16="http://schemas.microsoft.com/office/drawing/2014/main" id="{31F59B54-458F-41D6-A6E5-95722BF4B876}"/>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069" y="4106523"/>
            <a:ext cx="1305364" cy="617326"/>
          </a:xfrm>
          <a:prstGeom prst="rect">
            <a:avLst/>
          </a:prstGeom>
          <a:noFill/>
          <a:extLst>
            <a:ext uri="{909E8E84-426E-40DD-AFC4-6F175D3DCCD1}">
              <a14:hiddenFill xmlns:a14="http://schemas.microsoft.com/office/drawing/2010/main">
                <a:solidFill>
                  <a:srgbClr val="FFFFFF"/>
                </a:solidFill>
              </a14:hiddenFill>
            </a:ext>
          </a:extLst>
        </p:spPr>
      </p:pic>
      <p:pic>
        <p:nvPicPr>
          <p:cNvPr id="21" name="Image 20" descr="Une image contenant texte&#10;&#10;Description générée automatiquement">
            <a:extLst>
              <a:ext uri="{FF2B5EF4-FFF2-40B4-BE49-F238E27FC236}">
                <a16:creationId xmlns:a16="http://schemas.microsoft.com/office/drawing/2014/main" id="{7C9B6DF9-9FE3-4F58-B2CF-92BB3078F30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2995" y="5511193"/>
            <a:ext cx="2514600" cy="528066"/>
          </a:xfrm>
          <a:prstGeom prst="rect">
            <a:avLst/>
          </a:prstGeom>
        </p:spPr>
      </p:pic>
      <p:pic>
        <p:nvPicPr>
          <p:cNvPr id="23" name="Image 22">
            <a:extLst>
              <a:ext uri="{FF2B5EF4-FFF2-40B4-BE49-F238E27FC236}">
                <a16:creationId xmlns:a16="http://schemas.microsoft.com/office/drawing/2014/main" id="{69EB8773-A444-40A1-BA4C-D548276EA739}"/>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735107" y="5503342"/>
            <a:ext cx="1256795" cy="535917"/>
          </a:xfrm>
          <a:prstGeom prst="rect">
            <a:avLst/>
          </a:prstGeom>
        </p:spPr>
      </p:pic>
      <p:pic>
        <p:nvPicPr>
          <p:cNvPr id="25" name="Image 24" descr="Une image contenant texte&#10;&#10;Description générée automatiquement">
            <a:extLst>
              <a:ext uri="{FF2B5EF4-FFF2-40B4-BE49-F238E27FC236}">
                <a16:creationId xmlns:a16="http://schemas.microsoft.com/office/drawing/2014/main" id="{83CC3EE3-285C-4299-84F4-014749AB5A58}"/>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012985" y="5227404"/>
            <a:ext cx="1695580" cy="874010"/>
          </a:xfrm>
          <a:prstGeom prst="rect">
            <a:avLst/>
          </a:prstGeom>
        </p:spPr>
      </p:pic>
      <p:pic>
        <p:nvPicPr>
          <p:cNvPr id="29" name="Image 28">
            <a:extLst>
              <a:ext uri="{FF2B5EF4-FFF2-40B4-BE49-F238E27FC236}">
                <a16:creationId xmlns:a16="http://schemas.microsoft.com/office/drawing/2014/main" id="{7F2621F8-2BC3-4AF0-AA76-26A7EF9D637C}"/>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890371" y="5470752"/>
            <a:ext cx="2596680" cy="381865"/>
          </a:xfrm>
          <a:prstGeom prst="rect">
            <a:avLst/>
          </a:prstGeom>
        </p:spPr>
      </p:pic>
      <p:pic>
        <p:nvPicPr>
          <p:cNvPr id="31" name="Image 30">
            <a:extLst>
              <a:ext uri="{FF2B5EF4-FFF2-40B4-BE49-F238E27FC236}">
                <a16:creationId xmlns:a16="http://schemas.microsoft.com/office/drawing/2014/main" id="{81AA50A9-AEEF-46C2-9324-776A29B6F1F3}"/>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0766738" y="5358455"/>
            <a:ext cx="1061420" cy="697883"/>
          </a:xfrm>
          <a:prstGeom prst="rect">
            <a:avLst/>
          </a:prstGeom>
        </p:spPr>
      </p:pic>
      <p:pic>
        <p:nvPicPr>
          <p:cNvPr id="18" name="Picture 2">
            <a:extLst>
              <a:ext uri="{FF2B5EF4-FFF2-40B4-BE49-F238E27FC236}">
                <a16:creationId xmlns:a16="http://schemas.microsoft.com/office/drawing/2014/main" id="{F068944B-A0FA-418F-A011-30D8D8BA728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142030" y="1290201"/>
            <a:ext cx="2165071" cy="1118620"/>
          </a:xfrm>
          <a:prstGeom prst="rect">
            <a:avLst/>
          </a:prstGeom>
          <a:noFill/>
          <a:extLst>
            <a:ext uri="{909E8E84-426E-40DD-AFC4-6F175D3DCCD1}">
              <a14:hiddenFill xmlns:a14="http://schemas.microsoft.com/office/drawing/2010/main">
                <a:solidFill>
                  <a:srgbClr val="FFFFFF"/>
                </a:solidFill>
              </a14:hiddenFill>
            </a:ext>
          </a:extLst>
        </p:spPr>
      </p:pic>
      <p:pic>
        <p:nvPicPr>
          <p:cNvPr id="19" name="Image 18">
            <a:extLst>
              <a:ext uri="{FF2B5EF4-FFF2-40B4-BE49-F238E27FC236}">
                <a16:creationId xmlns:a16="http://schemas.microsoft.com/office/drawing/2014/main" id="{416EFE30-5886-4232-BA02-17415BB0FF26}"/>
              </a:ext>
            </a:extLst>
          </p:cNvPr>
          <p:cNvPicPr>
            <a:picLocks noChangeAspect="1"/>
          </p:cNvPicPr>
          <p:nvPr/>
        </p:nvPicPr>
        <p:blipFill>
          <a:blip r:embed="rId16"/>
          <a:stretch>
            <a:fillRect/>
          </a:stretch>
        </p:blipFill>
        <p:spPr>
          <a:xfrm>
            <a:off x="3685130" y="4196178"/>
            <a:ext cx="1145127" cy="438630"/>
          </a:xfrm>
          <a:prstGeom prst="rect">
            <a:avLst/>
          </a:prstGeom>
        </p:spPr>
      </p:pic>
      <p:pic>
        <p:nvPicPr>
          <p:cNvPr id="1026" name="Picture 2">
            <a:extLst>
              <a:ext uri="{FF2B5EF4-FFF2-40B4-BE49-F238E27FC236}">
                <a16:creationId xmlns:a16="http://schemas.microsoft.com/office/drawing/2014/main" id="{0F3C9ABF-D228-4CEF-9F70-DF94DABC375B}"/>
              </a:ext>
            </a:extLst>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8320182" y="4008573"/>
            <a:ext cx="1737059" cy="71527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F009DD15-B185-427F-A8C7-61A39781C5F5}"/>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057928" y="4163174"/>
            <a:ext cx="1415459" cy="41758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Media and Learning">
            <a:extLst>
              <a:ext uri="{FF2B5EF4-FFF2-40B4-BE49-F238E27FC236}">
                <a16:creationId xmlns:a16="http://schemas.microsoft.com/office/drawing/2014/main" id="{1F67710C-F526-40D5-A61C-8ED4881C5846}"/>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851468" y="3216269"/>
            <a:ext cx="1425262" cy="22328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a:extLst>
              <a:ext uri="{FF2B5EF4-FFF2-40B4-BE49-F238E27FC236}">
                <a16:creationId xmlns:a16="http://schemas.microsoft.com/office/drawing/2014/main" id="{0197446C-C9FC-4C99-96BC-C0E0E4D0F839}"/>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1079808" y="1202020"/>
            <a:ext cx="1186904" cy="909781"/>
          </a:xfrm>
          <a:prstGeom prst="rect">
            <a:avLst/>
          </a:prstGeom>
          <a:noFill/>
          <a:extLst>
            <a:ext uri="{909E8E84-426E-40DD-AFC4-6F175D3DCCD1}">
              <a14:hiddenFill xmlns:a14="http://schemas.microsoft.com/office/drawing/2010/main">
                <a:solidFill>
                  <a:srgbClr val="FFFFFF"/>
                </a:solidFill>
              </a14:hiddenFill>
            </a:ext>
          </a:extLst>
        </p:spPr>
      </p:pic>
      <p:grpSp>
        <p:nvGrpSpPr>
          <p:cNvPr id="27" name="Groupe 26">
            <a:extLst>
              <a:ext uri="{FF2B5EF4-FFF2-40B4-BE49-F238E27FC236}">
                <a16:creationId xmlns:a16="http://schemas.microsoft.com/office/drawing/2014/main" id="{DC01BC8D-361E-461F-9A42-BA0FDDBE49A1}"/>
              </a:ext>
            </a:extLst>
          </p:cNvPr>
          <p:cNvGrpSpPr/>
          <p:nvPr/>
        </p:nvGrpSpPr>
        <p:grpSpPr>
          <a:xfrm>
            <a:off x="789903" y="3587463"/>
            <a:ext cx="11402097" cy="77307"/>
            <a:chOff x="119343" y="1194232"/>
            <a:chExt cx="10800000" cy="672358"/>
          </a:xfrm>
        </p:grpSpPr>
        <p:sp>
          <p:nvSpPr>
            <p:cNvPr id="28" name="Rectangle 27">
              <a:extLst>
                <a:ext uri="{FF2B5EF4-FFF2-40B4-BE49-F238E27FC236}">
                  <a16:creationId xmlns:a16="http://schemas.microsoft.com/office/drawing/2014/main" id="{80717CE7-B809-4D96-AF6D-886A6AECA1CE}"/>
                </a:ext>
              </a:extLst>
            </p:cNvPr>
            <p:cNvSpPr/>
            <p:nvPr/>
          </p:nvSpPr>
          <p:spPr>
            <a:xfrm>
              <a:off x="119343" y="1194237"/>
              <a:ext cx="1350000" cy="672353"/>
            </a:xfrm>
            <a:prstGeom prst="rect">
              <a:avLst/>
            </a:prstGeom>
            <a:solidFill>
              <a:srgbClr val="99C1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29">
              <a:extLst>
                <a:ext uri="{FF2B5EF4-FFF2-40B4-BE49-F238E27FC236}">
                  <a16:creationId xmlns:a16="http://schemas.microsoft.com/office/drawing/2014/main" id="{9902062D-C3D8-43C4-8B10-DF74938BD699}"/>
                </a:ext>
              </a:extLst>
            </p:cNvPr>
            <p:cNvSpPr/>
            <p:nvPr/>
          </p:nvSpPr>
          <p:spPr>
            <a:xfrm>
              <a:off x="9569343" y="1194232"/>
              <a:ext cx="1350000" cy="672353"/>
            </a:xfrm>
            <a:prstGeom prst="rect">
              <a:avLst/>
            </a:prstGeom>
            <a:solidFill>
              <a:srgbClr val="FB97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Rectangle 31">
              <a:extLst>
                <a:ext uri="{FF2B5EF4-FFF2-40B4-BE49-F238E27FC236}">
                  <a16:creationId xmlns:a16="http://schemas.microsoft.com/office/drawing/2014/main" id="{87FD2E99-14AB-4628-81A5-EEB1CCC03B8D}"/>
                </a:ext>
              </a:extLst>
            </p:cNvPr>
            <p:cNvSpPr/>
            <p:nvPr/>
          </p:nvSpPr>
          <p:spPr>
            <a:xfrm>
              <a:off x="8219343" y="1194232"/>
              <a:ext cx="1350000" cy="672353"/>
            </a:xfrm>
            <a:prstGeom prst="rect">
              <a:avLst/>
            </a:prstGeom>
            <a:solidFill>
              <a:srgbClr val="C91F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a:extLst>
                <a:ext uri="{FF2B5EF4-FFF2-40B4-BE49-F238E27FC236}">
                  <a16:creationId xmlns:a16="http://schemas.microsoft.com/office/drawing/2014/main" id="{A86FB327-7738-41F2-8A7C-40B8ACB679A0}"/>
                </a:ext>
              </a:extLst>
            </p:cNvPr>
            <p:cNvSpPr/>
            <p:nvPr/>
          </p:nvSpPr>
          <p:spPr>
            <a:xfrm>
              <a:off x="6869343" y="1194232"/>
              <a:ext cx="1350000" cy="672353"/>
            </a:xfrm>
            <a:prstGeom prst="rect">
              <a:avLst/>
            </a:prstGeom>
            <a:solidFill>
              <a:srgbClr val="804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3">
              <a:extLst>
                <a:ext uri="{FF2B5EF4-FFF2-40B4-BE49-F238E27FC236}">
                  <a16:creationId xmlns:a16="http://schemas.microsoft.com/office/drawing/2014/main" id="{553249B2-0F08-4752-835A-8615C1CC2192}"/>
                </a:ext>
              </a:extLst>
            </p:cNvPr>
            <p:cNvSpPr/>
            <p:nvPr/>
          </p:nvSpPr>
          <p:spPr>
            <a:xfrm>
              <a:off x="5519343" y="1194233"/>
              <a:ext cx="1350000" cy="672353"/>
            </a:xfrm>
            <a:prstGeom prst="rect">
              <a:avLst/>
            </a:prstGeom>
            <a:solidFill>
              <a:srgbClr val="2A3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AE16954E-D9DB-4449-B658-C1FF9035EC08}"/>
                </a:ext>
              </a:extLst>
            </p:cNvPr>
            <p:cNvSpPr/>
            <p:nvPr/>
          </p:nvSpPr>
          <p:spPr>
            <a:xfrm>
              <a:off x="4169343" y="1194234"/>
              <a:ext cx="1350000" cy="672353"/>
            </a:xfrm>
            <a:prstGeom prst="rect">
              <a:avLst/>
            </a:prstGeom>
            <a:solidFill>
              <a:srgbClr val="0E7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Rectangle 35">
              <a:extLst>
                <a:ext uri="{FF2B5EF4-FFF2-40B4-BE49-F238E27FC236}">
                  <a16:creationId xmlns:a16="http://schemas.microsoft.com/office/drawing/2014/main" id="{150FFACE-B16E-4EC3-9CD9-2399AAB7FC27}"/>
                </a:ext>
              </a:extLst>
            </p:cNvPr>
            <p:cNvSpPr/>
            <p:nvPr/>
          </p:nvSpPr>
          <p:spPr>
            <a:xfrm>
              <a:off x="2819343" y="1194234"/>
              <a:ext cx="1350000" cy="672353"/>
            </a:xfrm>
            <a:prstGeom prst="rect">
              <a:avLst/>
            </a:prstGeom>
            <a:solidFill>
              <a:srgbClr val="25AA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Rectangle 36">
              <a:extLst>
                <a:ext uri="{FF2B5EF4-FFF2-40B4-BE49-F238E27FC236}">
                  <a16:creationId xmlns:a16="http://schemas.microsoft.com/office/drawing/2014/main" id="{2843D879-1125-4E57-8986-3BFF35EDEA0F}"/>
                </a:ext>
              </a:extLst>
            </p:cNvPr>
            <p:cNvSpPr/>
            <p:nvPr/>
          </p:nvSpPr>
          <p:spPr>
            <a:xfrm>
              <a:off x="1469343" y="1194234"/>
              <a:ext cx="1350000" cy="672353"/>
            </a:xfrm>
            <a:prstGeom prst="rect">
              <a:avLst/>
            </a:prstGeom>
            <a:solidFill>
              <a:srgbClr val="5CA1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38" name="Groupe 37">
            <a:extLst>
              <a:ext uri="{FF2B5EF4-FFF2-40B4-BE49-F238E27FC236}">
                <a16:creationId xmlns:a16="http://schemas.microsoft.com/office/drawing/2014/main" id="{9DF484F0-D79C-4C06-8CE7-FCADF6B0ED63}"/>
              </a:ext>
            </a:extLst>
          </p:cNvPr>
          <p:cNvGrpSpPr/>
          <p:nvPr/>
        </p:nvGrpSpPr>
        <p:grpSpPr>
          <a:xfrm>
            <a:off x="789903" y="5086582"/>
            <a:ext cx="11390325" cy="75012"/>
            <a:chOff x="119343" y="1194232"/>
            <a:chExt cx="10800000" cy="672358"/>
          </a:xfrm>
        </p:grpSpPr>
        <p:sp>
          <p:nvSpPr>
            <p:cNvPr id="39" name="Rectangle 38">
              <a:extLst>
                <a:ext uri="{FF2B5EF4-FFF2-40B4-BE49-F238E27FC236}">
                  <a16:creationId xmlns:a16="http://schemas.microsoft.com/office/drawing/2014/main" id="{A5234B7F-31EF-4F48-876C-B64828A977CC}"/>
                </a:ext>
              </a:extLst>
            </p:cNvPr>
            <p:cNvSpPr/>
            <p:nvPr/>
          </p:nvSpPr>
          <p:spPr>
            <a:xfrm>
              <a:off x="119343" y="1194237"/>
              <a:ext cx="1350000" cy="672353"/>
            </a:xfrm>
            <a:prstGeom prst="rect">
              <a:avLst/>
            </a:prstGeom>
            <a:solidFill>
              <a:srgbClr val="99C1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39">
              <a:extLst>
                <a:ext uri="{FF2B5EF4-FFF2-40B4-BE49-F238E27FC236}">
                  <a16:creationId xmlns:a16="http://schemas.microsoft.com/office/drawing/2014/main" id="{AB681E47-47C0-448B-88E9-84A16CE9CBB5}"/>
                </a:ext>
              </a:extLst>
            </p:cNvPr>
            <p:cNvSpPr/>
            <p:nvPr/>
          </p:nvSpPr>
          <p:spPr>
            <a:xfrm>
              <a:off x="9569343" y="1194232"/>
              <a:ext cx="1350000" cy="672353"/>
            </a:xfrm>
            <a:prstGeom prst="rect">
              <a:avLst/>
            </a:prstGeom>
            <a:solidFill>
              <a:srgbClr val="FB97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A9ABC41D-05F9-41B2-8D64-FD97B689732C}"/>
                </a:ext>
              </a:extLst>
            </p:cNvPr>
            <p:cNvSpPr/>
            <p:nvPr/>
          </p:nvSpPr>
          <p:spPr>
            <a:xfrm>
              <a:off x="8219343" y="1194232"/>
              <a:ext cx="1350000" cy="672353"/>
            </a:xfrm>
            <a:prstGeom prst="rect">
              <a:avLst/>
            </a:prstGeom>
            <a:solidFill>
              <a:srgbClr val="C91F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41">
              <a:extLst>
                <a:ext uri="{FF2B5EF4-FFF2-40B4-BE49-F238E27FC236}">
                  <a16:creationId xmlns:a16="http://schemas.microsoft.com/office/drawing/2014/main" id="{226D3011-4D7E-4A59-8032-9ABCAEFDB530}"/>
                </a:ext>
              </a:extLst>
            </p:cNvPr>
            <p:cNvSpPr/>
            <p:nvPr/>
          </p:nvSpPr>
          <p:spPr>
            <a:xfrm>
              <a:off x="6869343" y="1194232"/>
              <a:ext cx="1350000" cy="672353"/>
            </a:xfrm>
            <a:prstGeom prst="rect">
              <a:avLst/>
            </a:prstGeom>
            <a:solidFill>
              <a:srgbClr val="804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2D5F80BD-B1A7-4B80-868E-97D900595669}"/>
                </a:ext>
              </a:extLst>
            </p:cNvPr>
            <p:cNvSpPr/>
            <p:nvPr/>
          </p:nvSpPr>
          <p:spPr>
            <a:xfrm>
              <a:off x="5519343" y="1194233"/>
              <a:ext cx="1350000" cy="672353"/>
            </a:xfrm>
            <a:prstGeom prst="rect">
              <a:avLst/>
            </a:prstGeom>
            <a:solidFill>
              <a:srgbClr val="2A3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Rectangle 43">
              <a:extLst>
                <a:ext uri="{FF2B5EF4-FFF2-40B4-BE49-F238E27FC236}">
                  <a16:creationId xmlns:a16="http://schemas.microsoft.com/office/drawing/2014/main" id="{6E4E9F01-CD5E-4905-A432-C59A4D25CCCA}"/>
                </a:ext>
              </a:extLst>
            </p:cNvPr>
            <p:cNvSpPr/>
            <p:nvPr/>
          </p:nvSpPr>
          <p:spPr>
            <a:xfrm>
              <a:off x="4169343" y="1194234"/>
              <a:ext cx="1350000" cy="672353"/>
            </a:xfrm>
            <a:prstGeom prst="rect">
              <a:avLst/>
            </a:prstGeom>
            <a:solidFill>
              <a:srgbClr val="0E7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Rectangle 44">
              <a:extLst>
                <a:ext uri="{FF2B5EF4-FFF2-40B4-BE49-F238E27FC236}">
                  <a16:creationId xmlns:a16="http://schemas.microsoft.com/office/drawing/2014/main" id="{3FAB4AE6-0BA2-41C5-BBD8-2AAC022FCE1B}"/>
                </a:ext>
              </a:extLst>
            </p:cNvPr>
            <p:cNvSpPr/>
            <p:nvPr/>
          </p:nvSpPr>
          <p:spPr>
            <a:xfrm>
              <a:off x="2819343" y="1194234"/>
              <a:ext cx="1350000" cy="672353"/>
            </a:xfrm>
            <a:prstGeom prst="rect">
              <a:avLst/>
            </a:prstGeom>
            <a:solidFill>
              <a:srgbClr val="25AA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45">
              <a:extLst>
                <a:ext uri="{FF2B5EF4-FFF2-40B4-BE49-F238E27FC236}">
                  <a16:creationId xmlns:a16="http://schemas.microsoft.com/office/drawing/2014/main" id="{65DB6C66-8932-4553-9265-FB5349CAEE9F}"/>
                </a:ext>
              </a:extLst>
            </p:cNvPr>
            <p:cNvSpPr/>
            <p:nvPr/>
          </p:nvSpPr>
          <p:spPr>
            <a:xfrm>
              <a:off x="1469343" y="1194234"/>
              <a:ext cx="1350000" cy="672353"/>
            </a:xfrm>
            <a:prstGeom prst="rect">
              <a:avLst/>
            </a:prstGeom>
            <a:solidFill>
              <a:srgbClr val="5CA1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47" name="Image 46" descr="Une image contenant texte, signe, extérieur&#10;&#10;Description générée automatiquement">
            <a:extLst>
              <a:ext uri="{FF2B5EF4-FFF2-40B4-BE49-F238E27FC236}">
                <a16:creationId xmlns:a16="http://schemas.microsoft.com/office/drawing/2014/main" id="{A58BF896-BFDC-47A3-BC88-FADCB6080525}"/>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2842329" y="3983140"/>
            <a:ext cx="827811" cy="827811"/>
          </a:xfrm>
          <a:prstGeom prst="rect">
            <a:avLst/>
          </a:prstGeom>
        </p:spPr>
      </p:pic>
      <p:pic>
        <p:nvPicPr>
          <p:cNvPr id="5" name="Picture 2">
            <a:extLst>
              <a:ext uri="{FF2B5EF4-FFF2-40B4-BE49-F238E27FC236}">
                <a16:creationId xmlns:a16="http://schemas.microsoft.com/office/drawing/2014/main" id="{05A25738-C676-4B4A-AB18-EC2DD7D7CEAF}"/>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0080160" y="2454057"/>
            <a:ext cx="1217288" cy="32295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mage illustrative de l’article World Federation of Engineering Organizations">
            <a:extLst>
              <a:ext uri="{FF2B5EF4-FFF2-40B4-BE49-F238E27FC236}">
                <a16:creationId xmlns:a16="http://schemas.microsoft.com/office/drawing/2014/main" id="{E696499C-FA29-401F-BDE4-61E2350715E4}"/>
              </a:ext>
            </a:extLst>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2328024" y="2922973"/>
            <a:ext cx="2012441" cy="36733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ndla">
            <a:extLst>
              <a:ext uri="{FF2B5EF4-FFF2-40B4-BE49-F238E27FC236}">
                <a16:creationId xmlns:a16="http://schemas.microsoft.com/office/drawing/2014/main" id="{60104D7C-E1FE-42EC-8663-380016FCCDD9}"/>
              </a:ext>
            </a:extLst>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9706062" y="2821175"/>
            <a:ext cx="982742" cy="394411"/>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 1">
            <a:extLst>
              <a:ext uri="{FF2B5EF4-FFF2-40B4-BE49-F238E27FC236}">
                <a16:creationId xmlns:a16="http://schemas.microsoft.com/office/drawing/2014/main" id="{2C2B4D44-B649-450F-83DA-F41C11739DF0}"/>
              </a:ext>
            </a:extLst>
          </p:cNvPr>
          <p:cNvPicPr>
            <a:picLocks noChangeAspect="1"/>
          </p:cNvPicPr>
          <p:nvPr/>
        </p:nvPicPr>
        <p:blipFill>
          <a:blip r:embed="rId25"/>
          <a:stretch>
            <a:fillRect/>
          </a:stretch>
        </p:blipFill>
        <p:spPr>
          <a:xfrm>
            <a:off x="4871681" y="4090059"/>
            <a:ext cx="2135252" cy="654365"/>
          </a:xfrm>
          <a:prstGeom prst="rect">
            <a:avLst/>
          </a:prstGeom>
        </p:spPr>
      </p:pic>
      <p:pic>
        <p:nvPicPr>
          <p:cNvPr id="12" name="Picture 2">
            <a:extLst>
              <a:ext uri="{FF2B5EF4-FFF2-40B4-BE49-F238E27FC236}">
                <a16:creationId xmlns:a16="http://schemas.microsoft.com/office/drawing/2014/main" id="{3FE6F396-3AB8-4ACC-ABFD-ABDDB49C9489}"/>
              </a:ext>
            </a:extLst>
          </p:cNvPr>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1165344" y="2740320"/>
            <a:ext cx="1195815" cy="400326"/>
          </a:xfrm>
          <a:prstGeom prst="rect">
            <a:avLst/>
          </a:prstGeom>
          <a:noFill/>
          <a:extLst>
            <a:ext uri="{909E8E84-426E-40DD-AFC4-6F175D3DCCD1}">
              <a14:hiddenFill xmlns:a14="http://schemas.microsoft.com/office/drawing/2010/main">
                <a:solidFill>
                  <a:srgbClr val="FFFFFF"/>
                </a:solidFill>
              </a14:hiddenFill>
            </a:ext>
          </a:extLst>
        </p:spPr>
      </p:pic>
      <p:pic>
        <p:nvPicPr>
          <p:cNvPr id="20" name="Image 19">
            <a:extLst>
              <a:ext uri="{FF2B5EF4-FFF2-40B4-BE49-F238E27FC236}">
                <a16:creationId xmlns:a16="http://schemas.microsoft.com/office/drawing/2014/main" id="{4A6F753A-D016-4AC8-986D-478761CC4F64}"/>
              </a:ext>
            </a:extLst>
          </p:cNvPr>
          <p:cNvPicPr>
            <a:picLocks noChangeAspect="1"/>
          </p:cNvPicPr>
          <p:nvPr/>
        </p:nvPicPr>
        <p:blipFill>
          <a:blip r:embed="rId27"/>
          <a:stretch>
            <a:fillRect/>
          </a:stretch>
        </p:blipFill>
        <p:spPr>
          <a:xfrm>
            <a:off x="4478058" y="3156393"/>
            <a:ext cx="1021353" cy="317405"/>
          </a:xfrm>
          <a:prstGeom prst="rect">
            <a:avLst/>
          </a:prstGeom>
        </p:spPr>
      </p:pic>
      <p:pic>
        <p:nvPicPr>
          <p:cNvPr id="22" name="Image 21" descr="Une image contenant texte&#10;&#10;Description générée automatiquement">
            <a:extLst>
              <a:ext uri="{FF2B5EF4-FFF2-40B4-BE49-F238E27FC236}">
                <a16:creationId xmlns:a16="http://schemas.microsoft.com/office/drawing/2014/main" id="{CEDBCC47-B550-1640-B95D-0A92A770DAD6}"/>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10134471" y="1976152"/>
            <a:ext cx="2045757" cy="403178"/>
          </a:xfrm>
          <a:prstGeom prst="rect">
            <a:avLst/>
          </a:prstGeom>
        </p:spPr>
      </p:pic>
      <p:pic>
        <p:nvPicPr>
          <p:cNvPr id="48" name="Image 47" descr="Une image contenant texte&#10;&#10;Description générée automatiquement">
            <a:extLst>
              <a:ext uri="{FF2B5EF4-FFF2-40B4-BE49-F238E27FC236}">
                <a16:creationId xmlns:a16="http://schemas.microsoft.com/office/drawing/2014/main" id="{20BDABEC-AEBA-774C-837C-BC8F922AD9A7}"/>
              </a:ext>
            </a:extLst>
          </p:cNvPr>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3707409" y="5211817"/>
            <a:ext cx="2463477" cy="402368"/>
          </a:xfrm>
          <a:prstGeom prst="rect">
            <a:avLst/>
          </a:prstGeom>
        </p:spPr>
      </p:pic>
      <p:pic>
        <p:nvPicPr>
          <p:cNvPr id="52" name="Image 51">
            <a:extLst>
              <a:ext uri="{FF2B5EF4-FFF2-40B4-BE49-F238E27FC236}">
                <a16:creationId xmlns:a16="http://schemas.microsoft.com/office/drawing/2014/main" id="{8683CB3F-045F-824F-8336-0AC495E20758}"/>
              </a:ext>
            </a:extLst>
          </p:cNvPr>
          <p:cNvPicPr>
            <a:picLocks noChangeAspect="1"/>
          </p:cNvPicPr>
          <p:nvPr/>
        </p:nvPicPr>
        <p:blipFill>
          <a:blip r:embed="rId30">
            <a:extLst>
              <a:ext uri="{28A0092B-C50C-407E-A947-70E740481C1C}">
                <a14:useLocalDpi xmlns:a14="http://schemas.microsoft.com/office/drawing/2010/main" val="0"/>
              </a:ext>
            </a:extLst>
          </a:blip>
          <a:stretch>
            <a:fillRect/>
          </a:stretch>
        </p:blipFill>
        <p:spPr>
          <a:xfrm>
            <a:off x="3979245" y="5660231"/>
            <a:ext cx="1906826" cy="362297"/>
          </a:xfrm>
          <a:prstGeom prst="rect">
            <a:avLst/>
          </a:prstGeom>
        </p:spPr>
      </p:pic>
      <p:pic>
        <p:nvPicPr>
          <p:cNvPr id="54" name="Graphique 53">
            <a:extLst>
              <a:ext uri="{FF2B5EF4-FFF2-40B4-BE49-F238E27FC236}">
                <a16:creationId xmlns:a16="http://schemas.microsoft.com/office/drawing/2014/main" id="{30A85F36-B329-5D41-9F6C-4AF5366C66C3}"/>
              </a:ext>
            </a:extLst>
          </p:cNvPr>
          <p:cNvPicPr>
            <a:picLocks noChangeAspect="1"/>
          </p:cNvPicPr>
          <p:nvPr/>
        </p:nvPicPr>
        <p:blipFill>
          <a:blip r:embed="rId31" cstate="print">
            <a:extLst>
              <a:ext uri="{28A0092B-C50C-407E-A947-70E740481C1C}">
                <a14:useLocalDpi xmlns:a14="http://schemas.microsoft.com/office/drawing/2010/main" val="0"/>
              </a:ext>
              <a:ext uri="{96DAC541-7B7A-43D3-8B79-37D633B846F1}">
                <asvg:svgBlip xmlns="" xmlns:asvg="http://schemas.microsoft.com/office/drawing/2016/SVG/main" r:embed="rId32"/>
              </a:ext>
            </a:extLst>
          </a:blip>
          <a:stretch>
            <a:fillRect/>
          </a:stretch>
        </p:blipFill>
        <p:spPr>
          <a:xfrm>
            <a:off x="8473387" y="2821174"/>
            <a:ext cx="982742" cy="552997"/>
          </a:xfrm>
          <a:prstGeom prst="rect">
            <a:avLst/>
          </a:prstGeom>
        </p:spPr>
      </p:pic>
      <p:pic>
        <p:nvPicPr>
          <p:cNvPr id="53" name="Picture 1">
            <a:extLst>
              <a:ext uri="{FF2B5EF4-FFF2-40B4-BE49-F238E27FC236}">
                <a16:creationId xmlns:a16="http://schemas.microsoft.com/office/drawing/2014/main" id="{3E0DFA76-1B9F-4C76-9576-4B71D8DD88B6}"/>
              </a:ext>
            </a:extLst>
          </p:cNvPr>
          <p:cNvPicPr>
            <a:picLocks noChangeAspect="1"/>
          </p:cNvPicPr>
          <p:nvPr/>
        </p:nvPicPr>
        <p:blipFill>
          <a:blip r:embed="rId33">
            <a:extLst>
              <a:ext uri="{28A0092B-C50C-407E-A947-70E740481C1C}">
                <a14:useLocalDpi xmlns:a14="http://schemas.microsoft.com/office/drawing/2010/main" val="0"/>
              </a:ext>
            </a:extLst>
          </a:blip>
          <a:stretch>
            <a:fillRect/>
          </a:stretch>
        </p:blipFill>
        <p:spPr>
          <a:xfrm>
            <a:off x="1099601" y="2068574"/>
            <a:ext cx="676849" cy="676849"/>
          </a:xfrm>
          <a:prstGeom prst="rect">
            <a:avLst/>
          </a:prstGeom>
        </p:spPr>
      </p:pic>
    </p:spTree>
    <p:extLst>
      <p:ext uri="{BB962C8B-B14F-4D97-AF65-F5344CB8AC3E}">
        <p14:creationId xmlns:p14="http://schemas.microsoft.com/office/powerpoint/2010/main" val="375332688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10228</TotalTime>
  <Words>628</Words>
  <Application>Microsoft Office PowerPoint</Application>
  <PresentationFormat>Grand écran</PresentationFormat>
  <Paragraphs>58</Paragraphs>
  <Slides>3</Slides>
  <Notes>3</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vt:i4>
      </vt:variant>
    </vt:vector>
  </HeadingPairs>
  <TitlesOfParts>
    <vt:vector size="10" baseType="lpstr">
      <vt:lpstr>ＭＳ Ｐゴシック</vt:lpstr>
      <vt:lpstr>Arial</vt:lpstr>
      <vt:lpstr>Calibri</vt:lpstr>
      <vt:lpstr>Calibri Light</vt:lpstr>
      <vt:lpstr>Cambria</vt:lpstr>
      <vt:lpstr>Corbel</vt:lpstr>
      <vt:lpstr>Thème Office</vt:lpstr>
      <vt:lpstr>L’Université Numérique  French national digital university </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Ollivier HAEMMERLE</dc:creator>
  <cp:lastModifiedBy>SCHORLE-STEFAN Carole</cp:lastModifiedBy>
  <cp:revision>153</cp:revision>
  <dcterms:created xsi:type="dcterms:W3CDTF">2018-06-19T13:45:24Z</dcterms:created>
  <dcterms:modified xsi:type="dcterms:W3CDTF">2021-12-02T10:14:40Z</dcterms:modified>
</cp:coreProperties>
</file>